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290" r:id="rId3"/>
    <p:sldId id="260" r:id="rId4"/>
    <p:sldId id="291" r:id="rId5"/>
    <p:sldId id="287" r:id="rId6"/>
    <p:sldId id="292" r:id="rId7"/>
    <p:sldId id="293" r:id="rId8"/>
    <p:sldId id="277" r:id="rId9"/>
    <p:sldId id="265" r:id="rId10"/>
    <p:sldId id="258" r:id="rId11"/>
    <p:sldId id="262" r:id="rId12"/>
    <p:sldId id="264" r:id="rId13"/>
    <p:sldId id="259" r:id="rId14"/>
    <p:sldId id="272" r:id="rId15"/>
    <p:sldId id="273" r:id="rId16"/>
    <p:sldId id="267" r:id="rId17"/>
    <p:sldId id="268" r:id="rId18"/>
    <p:sldId id="263" r:id="rId19"/>
    <p:sldId id="278" r:id="rId20"/>
    <p:sldId id="280" r:id="rId21"/>
    <p:sldId id="283" r:id="rId22"/>
    <p:sldId id="285" r:id="rId23"/>
    <p:sldId id="284" r:id="rId24"/>
    <p:sldId id="299" r:id="rId25"/>
    <p:sldId id="300" r:id="rId26"/>
    <p:sldId id="294" r:id="rId27"/>
    <p:sldId id="295" r:id="rId28"/>
    <p:sldId id="296" r:id="rId29"/>
    <p:sldId id="286" r:id="rId30"/>
    <p:sldId id="271" r:id="rId31"/>
  </p:sldIdLst>
  <p:sldSz cx="9144000" cy="6858000" type="screen4x3"/>
  <p:notesSz cx="6735763" cy="9799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A6"/>
    <a:srgbClr val="006600"/>
    <a:srgbClr val="FF3300"/>
    <a:srgbClr val="0066FF"/>
    <a:srgbClr val="CC0000"/>
    <a:srgbClr val="07077F"/>
    <a:srgbClr val="0000FF"/>
    <a:srgbClr val="FFFFCC"/>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86081" autoAdjust="0"/>
  </p:normalViewPr>
  <p:slideViewPr>
    <p:cSldViewPr>
      <p:cViewPr>
        <p:scale>
          <a:sx n="100" d="100"/>
          <a:sy n="100" d="100"/>
        </p:scale>
        <p:origin x="-63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54"/>
    </p:cViewPr>
  </p:sorterViewPr>
  <p:notesViewPr>
    <p:cSldViewPr>
      <p:cViewPr>
        <p:scale>
          <a:sx n="88" d="100"/>
          <a:sy n="88" d="100"/>
        </p:scale>
        <p:origin x="-1938" y="126"/>
      </p:cViewPr>
      <p:guideLst>
        <p:guide orient="horz" pos="308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9F60A4FE-36BD-4D19-8F3F-F695B25973F7}" type="datetimeFigureOut">
              <a:rPr lang="ru-RU" smtClean="0"/>
              <a:t>27.12.2016</a:t>
            </a:fld>
            <a:endParaRPr lang="ru-RU"/>
          </a:p>
        </p:txBody>
      </p:sp>
      <p:sp>
        <p:nvSpPr>
          <p:cNvPr id="4" name="Образ слайда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6C259072-56F6-4A47-8AB8-FD5796868FAA}" type="slidenum">
              <a:rPr lang="ru-RU" smtClean="0"/>
              <a:t>‹#›</a:t>
            </a:fld>
            <a:endParaRPr lang="ru-RU"/>
          </a:p>
        </p:txBody>
      </p:sp>
    </p:spTree>
    <p:extLst>
      <p:ext uri="{BB962C8B-B14F-4D97-AF65-F5344CB8AC3E}">
        <p14:creationId xmlns:p14="http://schemas.microsoft.com/office/powerpoint/2010/main" val="303590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3"/>
            <a:endParaRPr lang="ru-RU" sz="1400" i="1" dirty="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1</a:t>
            </a:fld>
            <a:endParaRPr lang="ru-RU"/>
          </a:p>
        </p:txBody>
      </p:sp>
    </p:spTree>
    <p:extLst>
      <p:ext uri="{BB962C8B-B14F-4D97-AF65-F5344CB8AC3E}">
        <p14:creationId xmlns:p14="http://schemas.microsoft.com/office/powerpoint/2010/main" val="363848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15553" y="4654828"/>
            <a:ext cx="5904656" cy="4781495"/>
          </a:xfrm>
        </p:spPr>
        <p:txBody>
          <a:bodyPr/>
          <a:lstStyle/>
          <a:p>
            <a:pPr algn="just"/>
            <a:r>
              <a:rPr lang="ru-RU" sz="1600" dirty="0" smtClean="0"/>
              <a:t>Результаты итогового сочинения действует 4 года для поступления в ВУЗ, т.к. многие высшие учебные заведения дают дополнительные баллы (до 10 баллов) при поступлении именно за итоговое сочинение.</a:t>
            </a:r>
            <a:endParaRPr lang="ru-RU" sz="1600" dirty="0"/>
          </a:p>
          <a:p>
            <a:pPr lvl="4" algn="just"/>
            <a:r>
              <a:rPr lang="ru-RU" sz="1600" i="1" dirty="0" smtClean="0"/>
              <a:t>Дополнительные баллы дают ещё и за значок «ГТО» (за серебряный – 5 баллов)</a:t>
            </a:r>
          </a:p>
          <a:p>
            <a:pPr algn="just"/>
            <a:endParaRPr lang="ru-RU" sz="1600" dirty="0" smtClean="0"/>
          </a:p>
          <a:p>
            <a:pPr algn="just"/>
            <a:r>
              <a:rPr lang="ru-RU" sz="1600" dirty="0" smtClean="0"/>
              <a:t>Но в том случае, когда выпускник вообще не получил допуска к ГИА, причём, не важно по какой причине: из-за незачёта или из-за академической задолженности, и поэтому не участвовал в ГИА, он должен в следующем году заново получить допуск и для этого обязательно написать итоговое сочинение.</a:t>
            </a:r>
          </a:p>
          <a:p>
            <a:pPr algn="just"/>
            <a:endParaRPr lang="ru-RU" sz="1600" dirty="0" smtClean="0"/>
          </a:p>
          <a:p>
            <a:pPr algn="just"/>
            <a:r>
              <a:rPr lang="ru-RU" sz="1600" i="1" dirty="0" smtClean="0"/>
              <a:t>	По предварительным итогам 1-го этапа итогового сочинения в Крыму получено 463 «незачёта» (5% от количества участников) и удалено за нарушение порядка 5 человек. Это больше, чем в прошлом году: 3,3% «незачётов» и 2 удалённых.</a:t>
            </a:r>
            <a:endParaRPr lang="ru-RU" sz="1600" i="1" dirty="0"/>
          </a:p>
        </p:txBody>
      </p:sp>
      <p:sp>
        <p:nvSpPr>
          <p:cNvPr id="4" name="Номер слайда 3"/>
          <p:cNvSpPr>
            <a:spLocks noGrp="1"/>
          </p:cNvSpPr>
          <p:nvPr>
            <p:ph type="sldNum" sz="quarter" idx="10"/>
          </p:nvPr>
        </p:nvSpPr>
        <p:spPr/>
        <p:txBody>
          <a:bodyPr/>
          <a:lstStyle/>
          <a:p>
            <a:fld id="{6C259072-56F6-4A47-8AB8-FD5796868FAA}" type="slidenum">
              <a:rPr lang="ru-RU" smtClean="0"/>
              <a:t>10</a:t>
            </a:fld>
            <a:endParaRPr lang="ru-RU"/>
          </a:p>
        </p:txBody>
      </p:sp>
    </p:spTree>
    <p:extLst>
      <p:ext uri="{BB962C8B-B14F-4D97-AF65-F5344CB8AC3E}">
        <p14:creationId xmlns:p14="http://schemas.microsoft.com/office/powerpoint/2010/main" val="48876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	</a:t>
            </a:r>
            <a:r>
              <a:rPr lang="ru-RU" sz="1600" dirty="0" smtClean="0"/>
              <a:t>2 февраля электронная база выгружается в Федеральный центр тестирования и блокируется. Внесение изменений будет невозможно, кроме исключительных случаев с «железной» причиной, подтверждённой </a:t>
            </a:r>
            <a:r>
              <a:rPr lang="ru-RU" sz="1600" dirty="0"/>
              <a:t>д</a:t>
            </a:r>
            <a:r>
              <a:rPr lang="ru-RU" sz="1600" dirty="0" smtClean="0"/>
              <a:t>окументально.</a:t>
            </a:r>
          </a:p>
          <a:p>
            <a:pPr algn="just"/>
            <a:r>
              <a:rPr lang="ru-RU" sz="1600" dirty="0" smtClean="0"/>
              <a:t>	Но даже продолжительная болезнь не может быть оправданием, почему не зарегистрировался вовремя, т.к. заявление может подать не только сам выпускник, но и его родитель или законный представитель.</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11</a:t>
            </a:fld>
            <a:endParaRPr lang="ru-RU"/>
          </a:p>
        </p:txBody>
      </p:sp>
    </p:spTree>
    <p:extLst>
      <p:ext uri="{BB962C8B-B14F-4D97-AF65-F5344CB8AC3E}">
        <p14:creationId xmlns:p14="http://schemas.microsoft.com/office/powerpoint/2010/main" val="185630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Если у выпускника паспорт другого иностранного государства, то он также является удостоверением личности. Если в нём есть страничка на русском языке, как в паспорте Украины, то этого достаточно. Если нет – то необходима нотариально заверенная копия документа.</a:t>
            </a:r>
          </a:p>
          <a:p>
            <a:pPr algn="just"/>
            <a:endParaRPr lang="ru-RU" sz="1600" dirty="0" smtClean="0"/>
          </a:p>
          <a:p>
            <a:pPr algn="just"/>
            <a:r>
              <a:rPr lang="ru-RU" sz="1600" dirty="0" smtClean="0"/>
              <a:t>Если же у гражданина РФ по какой-то причине нет паспорта, или он находится на переоформлении в момент регистрации, то выходом из положения является справка, выданная школой, с реквизитами, на бланке ОО и с фотографией выпускника.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12</a:t>
            </a:fld>
            <a:endParaRPr lang="ru-RU"/>
          </a:p>
        </p:txBody>
      </p:sp>
    </p:spTree>
    <p:extLst>
      <p:ext uri="{BB962C8B-B14F-4D97-AF65-F5344CB8AC3E}">
        <p14:creationId xmlns:p14="http://schemas.microsoft.com/office/powerpoint/2010/main" val="27124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3576" y="4436793"/>
            <a:ext cx="5594011" cy="4938949"/>
          </a:xfrm>
        </p:spPr>
        <p:txBody>
          <a:bodyPr/>
          <a:lstStyle/>
          <a:p>
            <a:pPr algn="just"/>
            <a:r>
              <a:rPr lang="ru-RU" sz="1600" dirty="0" smtClean="0"/>
              <a:t>В </a:t>
            </a:r>
            <a:r>
              <a:rPr lang="ru-RU" sz="1600" b="1" dirty="0" smtClean="0"/>
              <a:t>11 классах </a:t>
            </a:r>
            <a:r>
              <a:rPr lang="ru-RU" sz="1600" dirty="0" smtClean="0"/>
              <a:t>экзаменационные оценки или набранные баллы </a:t>
            </a:r>
            <a:r>
              <a:rPr lang="ru-RU" sz="1600" b="1" dirty="0" smtClean="0"/>
              <a:t>не влияют на выведение оценки в аттестат </a:t>
            </a:r>
            <a:r>
              <a:rPr lang="ru-RU" sz="1600" dirty="0" smtClean="0"/>
              <a:t>и не выставляются в аттестат о среднем общем образовании.</a:t>
            </a:r>
          </a:p>
          <a:p>
            <a:pPr algn="just"/>
            <a:endParaRPr lang="ru-RU" sz="1600" dirty="0"/>
          </a:p>
          <a:p>
            <a:pPr algn="just"/>
            <a:r>
              <a:rPr lang="ru-RU" sz="1600" dirty="0" smtClean="0"/>
              <a:t>Рассмотрим вопрос о целесообразности сдачи ГВЭ по предметам по выбору. </a:t>
            </a:r>
          </a:p>
          <a:p>
            <a:pPr algn="just"/>
            <a:r>
              <a:rPr lang="ru-RU" sz="1600" dirty="0" smtClean="0"/>
              <a:t>Т.к. результаты ГВЭ не будут учитываться высшими учебными заведениями при поступлении, то единственная причина, по которой выпускник может пожелать сдавать ГВЭ по предметам по выбору – это просто проверить свой уровень знаний.</a:t>
            </a:r>
          </a:p>
          <a:p>
            <a:pPr algn="just"/>
            <a:endParaRPr lang="ru-RU" sz="1600" dirty="0" smtClean="0"/>
          </a:p>
          <a:p>
            <a:pPr algn="just"/>
            <a:r>
              <a:rPr lang="ru-RU" sz="1600" dirty="0" smtClean="0"/>
              <a:t>Следует понимать, что ППЭ для этих экзаменов будет мало и, возможно, не во всех населённых пунктах. В прошлых годах были случаи, когда на ГВЭ по выбору вообще никто не являлся, и работника ППЭ приходилось просто ждать опоздавших и рабочее время расходовалось впустую. </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13</a:t>
            </a:fld>
            <a:endParaRPr lang="ru-RU"/>
          </a:p>
        </p:txBody>
      </p:sp>
    </p:spTree>
    <p:extLst>
      <p:ext uri="{BB962C8B-B14F-4D97-AF65-F5344CB8AC3E}">
        <p14:creationId xmlns:p14="http://schemas.microsoft.com/office/powerpoint/2010/main" val="153615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655638"/>
            <a:ext cx="4897437" cy="3675062"/>
          </a:xfrm>
        </p:spPr>
      </p:sp>
      <p:sp>
        <p:nvSpPr>
          <p:cNvPr id="3" name="Заметки 2"/>
          <p:cNvSpPr>
            <a:spLocks noGrp="1"/>
          </p:cNvSpPr>
          <p:nvPr>
            <p:ph type="body" idx="1"/>
          </p:nvPr>
        </p:nvSpPr>
        <p:spPr/>
        <p:txBody>
          <a:bodyPr/>
          <a:lstStyle/>
          <a:p>
            <a:pPr lvl="2"/>
            <a:r>
              <a:rPr lang="ru-RU" sz="1400" i="1" dirty="0" smtClean="0">
                <a:solidFill>
                  <a:srgbClr val="002060"/>
                </a:solidFill>
              </a:rPr>
              <a:t>Акцентируем внимание на двух порогах баллов для ЕГЭ по русскому языку.</a:t>
            </a:r>
          </a:p>
          <a:p>
            <a:pPr algn="just"/>
            <a:r>
              <a:rPr lang="ru-RU" sz="1600" dirty="0" smtClean="0"/>
              <a:t>Минимальный порог по математике профильного уровня 27 баллов, но высшие учебные заведения в своих правилах приёма могут указать минимальный порог, с которого они начинают принимать результаты ЕГЭ по математике. Например, КФУ указывает в правилах приёма 30 баллов.</a:t>
            </a:r>
          </a:p>
          <a:p>
            <a:pPr algn="just"/>
            <a:r>
              <a:rPr lang="ru-RU" sz="1600" dirty="0" smtClean="0"/>
              <a:t>Аналогично и по другим предметам.</a:t>
            </a:r>
          </a:p>
          <a:p>
            <a:pPr algn="just"/>
            <a:endParaRPr lang="ru-RU" sz="1600" dirty="0"/>
          </a:p>
          <a:p>
            <a:pPr algn="just"/>
            <a:r>
              <a:rPr lang="ru-RU" sz="1600" dirty="0" smtClean="0"/>
              <a:t>Минимальные баллы ЕГЭ не изменились по сравнению с прошлым годом. Они утверждены приказом РОН и размещены на сайте Центра в разделе ГИА-11 «Участники ГИА – это для вас»</a:t>
            </a:r>
          </a:p>
        </p:txBody>
      </p:sp>
      <p:sp>
        <p:nvSpPr>
          <p:cNvPr id="4" name="Номер слайда 3"/>
          <p:cNvSpPr>
            <a:spLocks noGrp="1"/>
          </p:cNvSpPr>
          <p:nvPr>
            <p:ph type="sldNum" sz="quarter" idx="10"/>
          </p:nvPr>
        </p:nvSpPr>
        <p:spPr/>
        <p:txBody>
          <a:bodyPr/>
          <a:lstStyle/>
          <a:p>
            <a:fld id="{6C259072-56F6-4A47-8AB8-FD5796868FAA}" type="slidenum">
              <a:rPr lang="ru-RU" smtClean="0"/>
              <a:t>14</a:t>
            </a:fld>
            <a:endParaRPr lang="ru-RU"/>
          </a:p>
        </p:txBody>
      </p:sp>
    </p:spTree>
    <p:extLst>
      <p:ext uri="{BB962C8B-B14F-4D97-AF65-F5344CB8AC3E}">
        <p14:creationId xmlns:p14="http://schemas.microsoft.com/office/powerpoint/2010/main" val="141682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Предметы по выбору не пересдаются. </a:t>
            </a:r>
          </a:p>
          <a:p>
            <a:pPr algn="just"/>
            <a:endParaRPr lang="ru-RU" sz="1600" dirty="0"/>
          </a:p>
          <a:p>
            <a:pPr algn="just"/>
            <a:r>
              <a:rPr lang="ru-RU" sz="1600" dirty="0" smtClean="0"/>
              <a:t>Резервные дни предназначены только для тех случаев, если участник экзаменов не явился в основной день по болезни или другой уважительной причине или не завершил экзамен по болезни. В этих случаях решение о допуске к участию в экзаменах в резервные дни принимается на заседании ГЭК.</a:t>
            </a:r>
          </a:p>
          <a:p>
            <a:pPr algn="just"/>
            <a:endParaRPr lang="ru-RU" sz="1600" dirty="0" smtClean="0"/>
          </a:p>
          <a:p>
            <a:pPr algn="just"/>
            <a:r>
              <a:rPr lang="ru-RU" sz="1600" dirty="0" smtClean="0"/>
              <a:t>Если по обязательному предмету получен удовлетворительный, но невысокий результат, то пересдачи по этому предмету не предусмотрены.</a:t>
            </a:r>
          </a:p>
          <a:p>
            <a:pPr algn="just"/>
            <a:endParaRPr lang="ru-RU" sz="1600" dirty="0"/>
          </a:p>
          <a:p>
            <a:pPr algn="just"/>
            <a:r>
              <a:rPr lang="ru-RU" sz="1600" dirty="0" smtClean="0"/>
              <a:t>Если же участник экзаменов был удалён за нарушение порядка, его результат аннулируется без права пересдачи предмета в резервные дни.</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15</a:t>
            </a:fld>
            <a:endParaRPr lang="ru-RU"/>
          </a:p>
        </p:txBody>
      </p:sp>
    </p:spTree>
    <p:extLst>
      <p:ext uri="{BB962C8B-B14F-4D97-AF65-F5344CB8AC3E}">
        <p14:creationId xmlns:p14="http://schemas.microsoft.com/office/powerpoint/2010/main" val="251120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Нельзя сдать один предмет (например, математику) в форме ЕГЭ и ГВЭ.</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16</a:t>
            </a:fld>
            <a:endParaRPr lang="ru-RU"/>
          </a:p>
        </p:txBody>
      </p:sp>
    </p:spTree>
    <p:extLst>
      <p:ext uri="{BB962C8B-B14F-4D97-AF65-F5344CB8AC3E}">
        <p14:creationId xmlns:p14="http://schemas.microsoft.com/office/powerpoint/2010/main" val="134151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Если сдаются оба уровня ЕГЭ по математике, то есть особенности допуска к пересдаче. </a:t>
            </a:r>
          </a:p>
          <a:p>
            <a:pPr algn="just"/>
            <a:endParaRPr lang="ru-RU" sz="1600" dirty="0"/>
          </a:p>
          <a:p>
            <a:pPr algn="just"/>
            <a:r>
              <a:rPr lang="ru-RU" sz="1600" dirty="0" smtClean="0"/>
              <a:t>Если по профильной математике набрано менее 27 баллов, а по базовой математике получен положительный результат (оценки 3, 4 или 5), то к пересдаче профильной математики такой участник не допускается, т.к. у него уже есть положительный результат по предмету «Математика».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17</a:t>
            </a:fld>
            <a:endParaRPr lang="ru-RU"/>
          </a:p>
        </p:txBody>
      </p:sp>
    </p:spTree>
    <p:extLst>
      <p:ext uri="{BB962C8B-B14F-4D97-AF65-F5344CB8AC3E}">
        <p14:creationId xmlns:p14="http://schemas.microsoft.com/office/powerpoint/2010/main" val="219935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2" algn="just"/>
            <a:r>
              <a:rPr lang="ru-RU" sz="1400" i="1" dirty="0" smtClean="0">
                <a:solidFill>
                  <a:srgbClr val="002060"/>
                </a:solidFill>
              </a:rPr>
              <a:t>Смоделируем ситуацию: поступаем в КФУ на направления подготовки: история, политология, философия.</a:t>
            </a:r>
          </a:p>
          <a:p>
            <a:pPr lvl="2" algn="just"/>
            <a:r>
              <a:rPr lang="ru-RU" sz="1400" i="1" dirty="0" smtClean="0">
                <a:solidFill>
                  <a:srgbClr val="002060"/>
                </a:solidFill>
              </a:rPr>
              <a:t> </a:t>
            </a:r>
            <a:br>
              <a:rPr lang="ru-RU" sz="1400" i="1" dirty="0" smtClean="0">
                <a:solidFill>
                  <a:srgbClr val="002060"/>
                </a:solidFill>
              </a:rPr>
            </a:br>
            <a:r>
              <a:rPr lang="ru-RU" sz="1400" i="1" dirty="0" smtClean="0">
                <a:solidFill>
                  <a:srgbClr val="002060"/>
                </a:solidFill>
              </a:rPr>
              <a:t>В перечне предметов ЕГЭ или вступительных испытаний перечислены: русский язык, история и обществознание. Это означает, что математику в форме ЕГЭ сдавать не обязательно. Этот результат при поступлении на данные направления подготовки не учитывается. Значит можно сдать ГВЭ по математике для получения аттестата, а необходимые предметы сдать в форме ЕГЭ. </a:t>
            </a:r>
          </a:p>
          <a:p>
            <a:pPr algn="just"/>
            <a:endParaRPr lang="ru-RU" sz="1400" dirty="0"/>
          </a:p>
          <a:p>
            <a:pPr algn="just"/>
            <a:r>
              <a:rPr lang="ru-RU" sz="1600" dirty="0" smtClean="0"/>
              <a:t>Если же в перечне предметов ЕГЭ содержится предмет </a:t>
            </a:r>
            <a:r>
              <a:rPr lang="ru-RU" sz="1600" b="1" dirty="0" smtClean="0"/>
              <a:t>математика</a:t>
            </a:r>
            <a:r>
              <a:rPr lang="ru-RU" sz="1600" dirty="0" smtClean="0"/>
              <a:t>, это означает, что имеется в виду именно </a:t>
            </a:r>
            <a:r>
              <a:rPr lang="ru-RU" sz="1600" b="1" dirty="0" smtClean="0"/>
              <a:t>математика профильного уровня.</a:t>
            </a:r>
            <a:endParaRPr lang="ru-RU" sz="1600" b="1" dirty="0"/>
          </a:p>
        </p:txBody>
      </p:sp>
      <p:sp>
        <p:nvSpPr>
          <p:cNvPr id="4" name="Номер слайда 3"/>
          <p:cNvSpPr>
            <a:spLocks noGrp="1"/>
          </p:cNvSpPr>
          <p:nvPr>
            <p:ph type="sldNum" sz="quarter" idx="10"/>
          </p:nvPr>
        </p:nvSpPr>
        <p:spPr/>
        <p:txBody>
          <a:bodyPr/>
          <a:lstStyle/>
          <a:p>
            <a:fld id="{6C259072-56F6-4A47-8AB8-FD5796868FAA}" type="slidenum">
              <a:rPr lang="ru-RU" smtClean="0"/>
              <a:t>18</a:t>
            </a:fld>
            <a:endParaRPr lang="ru-RU"/>
          </a:p>
        </p:txBody>
      </p:sp>
    </p:spTree>
    <p:extLst>
      <p:ext uri="{BB962C8B-B14F-4D97-AF65-F5344CB8AC3E}">
        <p14:creationId xmlns:p14="http://schemas.microsoft.com/office/powerpoint/2010/main" val="222212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b="1" dirty="0" smtClean="0"/>
              <a:t>2 марта </a:t>
            </a:r>
            <a:r>
              <a:rPr lang="ru-RU" sz="1600" dirty="0" smtClean="0"/>
              <a:t>база данных о регистрации выгружается в Федеральный центр тестирования и блокируется</a:t>
            </a:r>
            <a:r>
              <a:rPr lang="ru-RU" sz="1400" dirty="0" smtClean="0"/>
              <a:t>.</a:t>
            </a:r>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19</a:t>
            </a:fld>
            <a:endParaRPr lang="ru-RU"/>
          </a:p>
        </p:txBody>
      </p:sp>
    </p:spTree>
    <p:extLst>
      <p:ext uri="{BB962C8B-B14F-4D97-AF65-F5344CB8AC3E}">
        <p14:creationId xmlns:p14="http://schemas.microsoft.com/office/powerpoint/2010/main" val="12452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97452" y="4654828"/>
            <a:ext cx="5940860" cy="4798085"/>
          </a:xfrm>
        </p:spPr>
        <p:txBody>
          <a:bodyPr/>
          <a:lstStyle/>
          <a:p>
            <a:pPr algn="just"/>
            <a:r>
              <a:rPr lang="ru-RU" dirty="0" smtClean="0"/>
              <a:t>	</a:t>
            </a:r>
            <a:r>
              <a:rPr lang="ru-RU" sz="1600" dirty="0" smtClean="0"/>
              <a:t>Досрочный период для выпускников прошлых лет, выпускников прошлого года, не сдавших ГИА и не получивших аттестат, и для выпускников текущего года, которые по уважительной причине (международные соревнования, плановая операция и т.п.) не смогут сдать все или часть экзаменов в основной период.</a:t>
            </a:r>
          </a:p>
          <a:p>
            <a:pPr algn="just"/>
            <a:endParaRPr lang="ru-RU" sz="1600" dirty="0"/>
          </a:p>
          <a:p>
            <a:pPr algn="just"/>
            <a:r>
              <a:rPr lang="ru-RU" sz="1600" dirty="0" smtClean="0"/>
              <a:t>	Основной период – для выпускников текущего года.</a:t>
            </a:r>
          </a:p>
          <a:p>
            <a:pPr algn="just"/>
            <a:endParaRPr lang="ru-RU" sz="1600" dirty="0"/>
          </a:p>
          <a:p>
            <a:pPr algn="just"/>
            <a:r>
              <a:rPr lang="ru-RU" sz="1600" dirty="0" smtClean="0"/>
              <a:t>	Дополнительный период – для выпускников текущего года, которые не сдали ГИА в основной период: получили два «неуда» по обязательным предметам (для 11 классов) или более двух «неудов» (для 9 классов) или получили повторно неудовлетворительный результат.</a:t>
            </a:r>
          </a:p>
          <a:p>
            <a:pPr algn="just"/>
            <a:endParaRPr lang="ru-RU" sz="1600" dirty="0"/>
          </a:p>
          <a:p>
            <a:pPr algn="just"/>
            <a:r>
              <a:rPr lang="ru-RU" sz="1600" dirty="0" smtClean="0"/>
              <a:t>	В рамках каждого периода (этапа) предусмотрены резервные дни для пересдач</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a:t>
            </a:fld>
            <a:endParaRPr lang="ru-RU"/>
          </a:p>
        </p:txBody>
      </p:sp>
    </p:spTree>
    <p:extLst>
      <p:ext uri="{BB962C8B-B14F-4D97-AF65-F5344CB8AC3E}">
        <p14:creationId xmlns:p14="http://schemas.microsoft.com/office/powerpoint/2010/main" val="288025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09625" y="4591135"/>
            <a:ext cx="5388610" cy="4409837"/>
          </a:xfrm>
        </p:spPr>
        <p:txBody>
          <a:bodyPr/>
          <a:lstStyle/>
          <a:p>
            <a:pPr algn="just"/>
            <a:r>
              <a:rPr lang="ru-RU" sz="1600" dirty="0" smtClean="0"/>
              <a:t>Выпускники 9 классов должны сдать </a:t>
            </a:r>
            <a:r>
              <a:rPr lang="ru-RU" sz="1600" b="1" dirty="0" smtClean="0"/>
              <a:t>4 экзамена</a:t>
            </a:r>
            <a:r>
              <a:rPr lang="ru-RU" sz="1600" dirty="0" smtClean="0"/>
              <a:t>: обязательно русский язык и математику и два предмета по выбору. В число предметов по выбору входят и родной язык, и родная литература (только в форме ГВЭ). </a:t>
            </a:r>
          </a:p>
          <a:p>
            <a:pPr algn="just"/>
            <a:endParaRPr lang="ru-RU" sz="1600" dirty="0" smtClean="0"/>
          </a:p>
          <a:p>
            <a:pPr algn="just"/>
            <a:r>
              <a:rPr lang="ru-RU" sz="1600" dirty="0" smtClean="0"/>
              <a:t>Лица с ОВЗ могут тоже сдавать 4 экзамена, но могут ограничиться 3 или 2 предметами, в число которых входят русский язык и математика.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20</a:t>
            </a:fld>
            <a:endParaRPr lang="ru-RU"/>
          </a:p>
        </p:txBody>
      </p:sp>
    </p:spTree>
    <p:extLst>
      <p:ext uri="{BB962C8B-B14F-4D97-AF65-F5344CB8AC3E}">
        <p14:creationId xmlns:p14="http://schemas.microsoft.com/office/powerpoint/2010/main" val="354995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Смоделируем ситуацию: в году 4, на экзамене 3. Что пойдёт в аттестат? Рассчитываем вместе с родителями. </a:t>
            </a:r>
          </a:p>
          <a:p>
            <a:pPr algn="just"/>
            <a:r>
              <a:rPr lang="ru-RU" sz="1600" dirty="0" smtClean="0"/>
              <a:t>Или: в году 3, на экзамене 5 (или наоборот). Что пойдёт в аттестат?</a:t>
            </a:r>
          </a:p>
          <a:p>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21</a:t>
            </a:fld>
            <a:endParaRPr lang="ru-RU"/>
          </a:p>
        </p:txBody>
      </p:sp>
    </p:spTree>
    <p:extLst>
      <p:ext uri="{BB962C8B-B14F-4D97-AF65-F5344CB8AC3E}">
        <p14:creationId xmlns:p14="http://schemas.microsoft.com/office/powerpoint/2010/main" val="417026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В резервные дни пересдать можно будет только </a:t>
            </a:r>
            <a:r>
              <a:rPr lang="ru-RU" sz="1600" b="1" dirty="0" smtClean="0"/>
              <a:t>один</a:t>
            </a:r>
            <a:r>
              <a:rPr lang="ru-RU" sz="1600" dirty="0" smtClean="0"/>
              <a:t> или </a:t>
            </a:r>
            <a:r>
              <a:rPr lang="ru-RU" sz="1600" b="1" dirty="0" smtClean="0"/>
              <a:t>два</a:t>
            </a:r>
            <a:r>
              <a:rPr lang="ru-RU" sz="1600" dirty="0" smtClean="0"/>
              <a:t> предмета, причём, любые. </a:t>
            </a:r>
            <a:endParaRPr lang="ru-RU" sz="1600" i="1" dirty="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22</a:t>
            </a:fld>
            <a:endParaRPr lang="ru-RU"/>
          </a:p>
        </p:txBody>
      </p:sp>
    </p:spTree>
    <p:extLst>
      <p:ext uri="{BB962C8B-B14F-4D97-AF65-F5344CB8AC3E}">
        <p14:creationId xmlns:p14="http://schemas.microsoft.com/office/powerpoint/2010/main" val="400944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5213" y="731838"/>
            <a:ext cx="4319587" cy="3240087"/>
          </a:xfrm>
        </p:spPr>
      </p:sp>
      <p:sp>
        <p:nvSpPr>
          <p:cNvPr id="3" name="Заметки 2"/>
          <p:cNvSpPr>
            <a:spLocks noGrp="1"/>
          </p:cNvSpPr>
          <p:nvPr>
            <p:ph type="body" idx="1"/>
          </p:nvPr>
        </p:nvSpPr>
        <p:spPr>
          <a:xfrm>
            <a:off x="397451" y="4205280"/>
            <a:ext cx="6011585" cy="5401975"/>
          </a:xfrm>
        </p:spPr>
        <p:txBody>
          <a:bodyPr/>
          <a:lstStyle/>
          <a:p>
            <a:pPr algn="just"/>
            <a:r>
              <a:rPr lang="ru-RU" sz="1500" dirty="0"/>
              <a:t>Если же по трём или по 4 предметам получены оценки 2, то пересдать экзамены можно будет только в сентябрьские сроки. </a:t>
            </a:r>
            <a:endParaRPr lang="ru-RU" sz="1500" dirty="0" smtClean="0"/>
          </a:p>
          <a:p>
            <a:pPr algn="just"/>
            <a:r>
              <a:rPr lang="ru-RU" sz="1500" dirty="0" smtClean="0"/>
              <a:t>9-классник</a:t>
            </a:r>
            <a:r>
              <a:rPr lang="ru-RU" sz="1500" dirty="0"/>
              <a:t>, не сдавший ГИА, может быть оставлен на второй год с правом участия в сентябрьском периоде. И, в зависимости от результата, он либо получает аттестат и уходит в ОО СПО, или переводится в 10 класс, или остаётся на повторный курс обучения.</a:t>
            </a:r>
          </a:p>
          <a:p>
            <a:pPr algn="just"/>
            <a:endParaRPr lang="ru-RU" sz="1500" dirty="0"/>
          </a:p>
          <a:p>
            <a:pPr algn="just"/>
            <a:r>
              <a:rPr lang="ru-RU" sz="1500" dirty="0" smtClean="0"/>
              <a:t>В </a:t>
            </a:r>
            <a:r>
              <a:rPr lang="ru-RU" sz="1500" dirty="0"/>
              <a:t>этом случае не нужно будет сдавать все экзамены, а только те, по которым получен неудовлетворительный результат</a:t>
            </a:r>
            <a:r>
              <a:rPr lang="ru-RU" sz="1500" dirty="0" smtClean="0"/>
              <a:t>.</a:t>
            </a:r>
          </a:p>
          <a:p>
            <a:pPr algn="just"/>
            <a:endParaRPr lang="ru-RU" sz="1500" dirty="0"/>
          </a:p>
          <a:p>
            <a:pPr lvl="2"/>
            <a:endParaRPr lang="ru-RU" sz="1500" i="1" dirty="0" smtClean="0">
              <a:solidFill>
                <a:srgbClr val="002060"/>
              </a:solidFill>
            </a:endParaRPr>
          </a:p>
          <a:p>
            <a:pPr algn="just"/>
            <a:r>
              <a:rPr lang="ru-RU" sz="1500" dirty="0" smtClean="0"/>
              <a:t>В 2016 году в Крыму в </a:t>
            </a:r>
            <a:r>
              <a:rPr lang="ru-RU" sz="1500" dirty="0"/>
              <a:t>сентябрьском периоде ГИА-9 </a:t>
            </a:r>
            <a:r>
              <a:rPr lang="ru-RU" sz="1500" dirty="0" smtClean="0"/>
              <a:t>участвовало 634 человека и 552 из них получили аттестат именно по итогам сентября. Т.е. результативность сентябрьского периода в 9 классах составила 87%. В Белогорском районе участвовало 36 человек, аттестат получили 21 из них (58%).</a:t>
            </a:r>
          </a:p>
          <a:p>
            <a:pPr algn="just"/>
            <a:endParaRPr lang="ru-RU" sz="1500" dirty="0" smtClean="0"/>
          </a:p>
          <a:p>
            <a:pPr algn="just"/>
            <a:r>
              <a:rPr lang="ru-RU" sz="1500" dirty="0" smtClean="0"/>
              <a:t>В ГИА-11 </a:t>
            </a:r>
            <a:r>
              <a:rPr lang="ru-RU" sz="1500" dirty="0"/>
              <a:t>участвовало </a:t>
            </a:r>
            <a:r>
              <a:rPr lang="ru-RU" sz="1500" dirty="0" smtClean="0"/>
              <a:t>252 человека по Крыму, 133 человека, </a:t>
            </a:r>
            <a:r>
              <a:rPr lang="ru-RU" sz="1500" dirty="0"/>
              <a:t>в итоге, получили аттестаты именно по итогам </a:t>
            </a:r>
            <a:r>
              <a:rPr lang="ru-RU" sz="1500" dirty="0" smtClean="0"/>
              <a:t>сентября (53%). По Белогорскому р-ну: 7 участвовало, </a:t>
            </a:r>
            <a:r>
              <a:rPr lang="ru-RU" sz="1500" dirty="0"/>
              <a:t>1</a:t>
            </a:r>
            <a:r>
              <a:rPr lang="ru-RU" sz="1500" dirty="0" smtClean="0"/>
              <a:t> получил аттестат.</a:t>
            </a:r>
          </a:p>
          <a:p>
            <a:pPr algn="just"/>
            <a:r>
              <a:rPr lang="ru-RU" sz="1500" dirty="0" smtClean="0"/>
              <a:t>Аттестат – это возможность осенью поступить в ОО СПО, а после окончания поступить в вуз по вступительным экзаменам (без ЕГЭ).</a:t>
            </a:r>
          </a:p>
          <a:p>
            <a:pPr algn="just"/>
            <a:endParaRPr lang="ru-RU" sz="1500" dirty="0"/>
          </a:p>
          <a:p>
            <a:pPr algn="just"/>
            <a:endParaRPr lang="ru-RU" sz="1500" dirty="0" smtClean="0"/>
          </a:p>
          <a:p>
            <a:pPr algn="just"/>
            <a:endParaRPr lang="ru-RU" sz="1500" dirty="0"/>
          </a:p>
          <a:p>
            <a:pPr algn="just"/>
            <a:endParaRPr lang="ru-RU" sz="1500" dirty="0" smtClean="0"/>
          </a:p>
          <a:p>
            <a:pPr algn="just"/>
            <a:endParaRPr lang="ru-RU" sz="1500" dirty="0"/>
          </a:p>
          <a:p>
            <a:pPr algn="just"/>
            <a:endParaRPr lang="ru-RU" sz="1400" dirty="0"/>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23</a:t>
            </a:fld>
            <a:endParaRPr lang="ru-RU" dirty="0"/>
          </a:p>
        </p:txBody>
      </p:sp>
    </p:spTree>
    <p:extLst>
      <p:ext uri="{BB962C8B-B14F-4D97-AF65-F5344CB8AC3E}">
        <p14:creationId xmlns:p14="http://schemas.microsoft.com/office/powerpoint/2010/main" val="261062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ru-RU" dirty="0" smtClean="0"/>
              <a:t>Участник ГИА имеет право подать апелляцию: о нарушении порядка ГИА (если по его мнению в отношении него был нарушен порядок проведения ГИА), либо о несогласии с выставленными баллами (если по его мнению работа была оценена экспертами необъективно).</a:t>
            </a:r>
          </a:p>
          <a:p>
            <a:pPr algn="just"/>
            <a:r>
              <a:rPr lang="ru-RU" dirty="0" smtClean="0"/>
              <a:t>Для подачи апелляции о нарушении порядка ГИА участник ГИА, не покидая ППЭ, обращается к члену ГЭК, и составляет заявление по форме ППЭ-02 в двух экземплярах (один с пометкой члена ГЭК остается у апеллянта, другой – у члена ГЭК). </a:t>
            </a:r>
          </a:p>
          <a:p>
            <a:pPr algn="just"/>
            <a:r>
              <a:rPr lang="ru-RU" dirty="0" smtClean="0"/>
              <a:t>Для подачи апелляции о несогласии с выставленными баллами апеллянту в течение 2 рабочих дней после официального объявления результатов необходимо обратиться в свою школу с просьбой принять апелляцию. В таком случае апеллянту предоставляется бланк заявления по форме 1-АП в двух экземплярах (один с пометкой с принятием на рассмотрение остается у апеллянта, другой направляется в конфликтную комиссию).</a:t>
            </a:r>
          </a:p>
          <a:p>
            <a:pPr algn="just"/>
            <a:r>
              <a:rPr lang="ru-RU" dirty="0" smtClean="0"/>
              <a:t>Руководителю организации либо уполномоченному им лицу необходимо передать апелляцию ответственному секретарю конфликтной комиссии. Секретарь, в свою очередь, совместно с председателем конфликтной комиссии формирует график рассмотрения апелляции и оповещает об этом апеллянта.</a:t>
            </a:r>
          </a:p>
          <a:p>
            <a:pPr algn="just"/>
            <a:r>
              <a:rPr lang="ru-RU" dirty="0" smtClean="0"/>
              <a:t>Рассмотрение апелляций о нарушении порядка ГИА осуществляется в течение двух рабочих дней, о несогласии с выставленными баллами – в течение четырех дней.</a:t>
            </a:r>
          </a:p>
          <a:p>
            <a:pPr algn="just"/>
            <a:r>
              <a:rPr lang="ru-RU" dirty="0" smtClean="0"/>
              <a:t>Рассмотрение апелляций  может осуществляться в присутствии родителей (законных представителей) апеллянтов (по их желанию).</a:t>
            </a:r>
          </a:p>
        </p:txBody>
      </p:sp>
      <p:sp>
        <p:nvSpPr>
          <p:cNvPr id="4" name="Номер слайда 3"/>
          <p:cNvSpPr>
            <a:spLocks noGrp="1"/>
          </p:cNvSpPr>
          <p:nvPr>
            <p:ph type="sldNum" sz="quarter" idx="5"/>
          </p:nvPr>
        </p:nvSpPr>
        <p:spPr/>
        <p:txBody>
          <a:bodyPr/>
          <a:lstStyle/>
          <a:p>
            <a:pPr>
              <a:defRPr/>
            </a:pPr>
            <a:fld id="{1AD93450-0C24-4D4B-B92A-8A36376CE764}"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ru-RU" sz="1200" dirty="0" smtClean="0"/>
              <a:t>Участникам запрещено иметь при себе на экзамене: любые средства связи, фото, аудио и видеоаппаратуру, электронно-вычислительную технику (допускается использование непрограммируемого калькулятора на экзамене по химии, биологии (в форме ОГЭ), физике, географии), справочные материалы и письменные заметки.</a:t>
            </a:r>
          </a:p>
          <a:p>
            <a:pPr algn="just"/>
            <a:endParaRPr lang="ru-RU" sz="1200" dirty="0" smtClean="0"/>
          </a:p>
          <a:p>
            <a:pPr algn="just"/>
            <a:r>
              <a:rPr lang="ru-RU" sz="1200" dirty="0" smtClean="0"/>
              <a:t>Во время экзамена участникам запрещается разговаривать, пересаживаться, ходить по пункту проведения экзамена, обмениваться любыми материалами.</a:t>
            </a:r>
          </a:p>
          <a:p>
            <a:pPr eaLnBrk="1" hangingPunct="1">
              <a:spcBef>
                <a:spcPct val="0"/>
              </a:spcBef>
            </a:pPr>
            <a:endParaRPr lang="ru-RU" dirty="0" smtClean="0"/>
          </a:p>
        </p:txBody>
      </p:sp>
      <p:sp>
        <p:nvSpPr>
          <p:cNvPr id="34820"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7AF44E-0F79-4695-A9D1-7702F11C4941}"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i="1" dirty="0" smtClean="0">
                <a:solidFill>
                  <a:srgbClr val="002060"/>
                </a:solidFill>
              </a:rPr>
              <a:t>Необходимо убедить родителей не пользоваться не официальными и непроверенными источниками информации и указать им на официальные сайты.</a:t>
            </a:r>
          </a:p>
          <a:p>
            <a:pPr algn="just"/>
            <a:endParaRPr lang="ru-RU" sz="1600" i="1" dirty="0">
              <a:solidFill>
                <a:srgbClr val="002060"/>
              </a:solidFill>
            </a:endParaRPr>
          </a:p>
          <a:p>
            <a:pPr algn="just"/>
            <a:r>
              <a:rPr lang="ru-RU" sz="1600" i="1" dirty="0" smtClean="0">
                <a:solidFill>
                  <a:srgbClr val="002060"/>
                </a:solidFill>
              </a:rPr>
              <a:t>На сайте </a:t>
            </a:r>
            <a:r>
              <a:rPr lang="ru-RU" sz="1600" i="1" dirty="0" err="1" smtClean="0">
                <a:solidFill>
                  <a:srgbClr val="002060"/>
                </a:solidFill>
              </a:rPr>
              <a:t>Рособрнадзора</a:t>
            </a:r>
            <a:r>
              <a:rPr lang="ru-RU" sz="1600" i="1" dirty="0" smtClean="0">
                <a:solidFill>
                  <a:srgbClr val="002060"/>
                </a:solidFill>
              </a:rPr>
              <a:t> содержится вся официальная информация по вопросам, касающимся ЕГЭ и ОГЭ: какие планируются изменения, расписание экзаменов, какие выходят законы и приказы и т.д.</a:t>
            </a:r>
          </a:p>
          <a:p>
            <a:pPr lvl="2"/>
            <a:endParaRPr lang="ru-RU" i="1" dirty="0" smtClean="0">
              <a:solidFill>
                <a:srgbClr val="002060"/>
              </a:solidFill>
            </a:endParaRPr>
          </a:p>
          <a:p>
            <a:pPr lvl="2"/>
            <a:endParaRPr lang="ru-RU" i="1" dirty="0" smtClean="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26</a:t>
            </a:fld>
            <a:endParaRPr lang="ru-RU"/>
          </a:p>
        </p:txBody>
      </p:sp>
    </p:spTree>
    <p:extLst>
      <p:ext uri="{BB962C8B-B14F-4D97-AF65-F5344CB8AC3E}">
        <p14:creationId xmlns:p14="http://schemas.microsoft.com/office/powerpoint/2010/main" val="261237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2" algn="just"/>
            <a:r>
              <a:rPr lang="ru-RU" sz="1600" i="1" dirty="0">
                <a:solidFill>
                  <a:srgbClr val="002060"/>
                </a:solidFill>
              </a:rPr>
              <a:t>На сайте ФИПИ содержатся: открытый банк заданий ЕГЭ и ОГЭ, демоверсии и спецификации КИМ. Это значит, что можно получить представление об экзаменационных заданиях и даже потренироваться в их решении.</a:t>
            </a:r>
          </a:p>
          <a:p>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27</a:t>
            </a:fld>
            <a:endParaRPr lang="ru-RU"/>
          </a:p>
        </p:txBody>
      </p:sp>
    </p:spTree>
    <p:extLst>
      <p:ext uri="{BB962C8B-B14F-4D97-AF65-F5344CB8AC3E}">
        <p14:creationId xmlns:p14="http://schemas.microsoft.com/office/powerpoint/2010/main" val="3204212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Это официальные порталы ЕГЭ И ГИА-9. Вся информация и открытый банк заданий сконцентрированы на этих порталах.</a:t>
            </a:r>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28</a:t>
            </a:fld>
            <a:endParaRPr lang="ru-RU"/>
          </a:p>
        </p:txBody>
      </p:sp>
    </p:spTree>
    <p:extLst>
      <p:ext uri="{BB962C8B-B14F-4D97-AF65-F5344CB8AC3E}">
        <p14:creationId xmlns:p14="http://schemas.microsoft.com/office/powerpoint/2010/main" val="3912835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i="1" dirty="0" smtClean="0">
                <a:solidFill>
                  <a:srgbClr val="002060"/>
                </a:solidFill>
              </a:rPr>
              <a:t>Удобнее всего заходить на эти официальные сайты с сайта нашего Центра, т.к. на нём размещены все полезные ссылки и баннеры. Кроме этого, в разделах ГИА-9 и ГИА-11 «Участники ГИА – это для вас» содержится много полезной информации.</a:t>
            </a:r>
          </a:p>
          <a:p>
            <a:pPr algn="just"/>
            <a:r>
              <a:rPr lang="ru-RU" sz="1600" i="1" dirty="0" smtClean="0">
                <a:solidFill>
                  <a:srgbClr val="002060"/>
                </a:solidFill>
              </a:rPr>
              <a:t>Работает раздел «Открытый диалог», где есть и часто задаваемые вопросы и ответы на них, и возможность задать вопрос и получить ответ на него.</a:t>
            </a:r>
          </a:p>
          <a:p>
            <a:pPr algn="just"/>
            <a:endParaRPr lang="ru-RU" sz="1600" i="1" dirty="0">
              <a:solidFill>
                <a:srgbClr val="002060"/>
              </a:solidFill>
            </a:endParaRPr>
          </a:p>
          <a:p>
            <a:pPr algn="just"/>
            <a:r>
              <a:rPr lang="ru-RU" sz="1600" i="1" dirty="0" smtClean="0">
                <a:solidFill>
                  <a:srgbClr val="002060"/>
                </a:solidFill>
              </a:rPr>
              <a:t>Работает группа «</a:t>
            </a:r>
            <a:r>
              <a:rPr lang="ru-RU" sz="1600" i="1" dirty="0" err="1" smtClean="0">
                <a:solidFill>
                  <a:srgbClr val="002060"/>
                </a:solidFill>
              </a:rPr>
              <a:t>Вконтакте</a:t>
            </a:r>
            <a:r>
              <a:rPr lang="ru-RU" sz="1600" i="1" dirty="0" smtClean="0">
                <a:solidFill>
                  <a:srgbClr val="002060"/>
                </a:solidFill>
              </a:rPr>
              <a:t>». Её тоже можно рекомендовать родителям и их детям.</a:t>
            </a:r>
            <a:endParaRPr lang="ru-RU" sz="1600" i="1" dirty="0">
              <a:solidFill>
                <a:srgbClr val="002060"/>
              </a:solidFill>
            </a:endParaRPr>
          </a:p>
        </p:txBody>
      </p:sp>
      <p:sp>
        <p:nvSpPr>
          <p:cNvPr id="4" name="Номер слайда 3"/>
          <p:cNvSpPr>
            <a:spLocks noGrp="1"/>
          </p:cNvSpPr>
          <p:nvPr>
            <p:ph type="sldNum" sz="quarter" idx="10"/>
          </p:nvPr>
        </p:nvSpPr>
        <p:spPr/>
        <p:txBody>
          <a:bodyPr/>
          <a:lstStyle/>
          <a:p>
            <a:fld id="{6C259072-56F6-4A47-8AB8-FD5796868FAA}" type="slidenum">
              <a:rPr lang="ru-RU" smtClean="0"/>
              <a:t>29</a:t>
            </a:fld>
            <a:endParaRPr lang="ru-RU"/>
          </a:p>
        </p:txBody>
      </p:sp>
    </p:spTree>
    <p:extLst>
      <p:ext uri="{BB962C8B-B14F-4D97-AF65-F5344CB8AC3E}">
        <p14:creationId xmlns:p14="http://schemas.microsoft.com/office/powerpoint/2010/main" val="295184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1550" y="501650"/>
            <a:ext cx="4897438" cy="3675063"/>
          </a:xfrm>
        </p:spPr>
      </p:sp>
      <p:sp>
        <p:nvSpPr>
          <p:cNvPr id="3" name="Заметки 2"/>
          <p:cNvSpPr>
            <a:spLocks noGrp="1"/>
          </p:cNvSpPr>
          <p:nvPr>
            <p:ph type="body" idx="1"/>
          </p:nvPr>
        </p:nvSpPr>
        <p:spPr>
          <a:xfrm>
            <a:off x="538900" y="4359622"/>
            <a:ext cx="5728687" cy="5093291"/>
          </a:xfrm>
        </p:spPr>
        <p:txBody>
          <a:bodyPr/>
          <a:lstStyle/>
          <a:p>
            <a:pPr algn="just"/>
            <a:r>
              <a:rPr lang="ru-RU" dirty="0" smtClean="0"/>
              <a:t>	</a:t>
            </a:r>
            <a:r>
              <a:rPr lang="ru-RU" sz="1500" dirty="0" smtClean="0"/>
              <a:t>Главное различие между этими формами заключено в самом названии: </a:t>
            </a:r>
            <a:r>
              <a:rPr lang="ru-RU" sz="1500" b="1" dirty="0" smtClean="0"/>
              <a:t>единый</a:t>
            </a:r>
            <a:r>
              <a:rPr lang="ru-RU" sz="1500" dirty="0" smtClean="0"/>
              <a:t> государственный экзамен одновременно служит и выпускным и вступительным (потому и называется единым), а государственный </a:t>
            </a:r>
            <a:r>
              <a:rPr lang="ru-RU" sz="1500" b="1" dirty="0" smtClean="0"/>
              <a:t>выпускной</a:t>
            </a:r>
            <a:r>
              <a:rPr lang="ru-RU" sz="1500" dirty="0" smtClean="0"/>
              <a:t> экзамен является именно выпускным, т.е. даёт право на получение аттестата.</a:t>
            </a:r>
          </a:p>
          <a:p>
            <a:pPr algn="just"/>
            <a:r>
              <a:rPr lang="ru-RU" sz="1500" dirty="0" smtClean="0"/>
              <a:t>	В 2017 и 2018 года выпускники Крыма смогут поступать в ВУЗы и в случае, если они сдавали ГВЭ – по вступительным экзаменам в ВУЗах. Но только </a:t>
            </a:r>
            <a:r>
              <a:rPr lang="ru-RU" sz="1500" b="1" dirty="0" smtClean="0"/>
              <a:t>в год получения аттестата</a:t>
            </a:r>
            <a:r>
              <a:rPr lang="ru-RU" sz="1500" dirty="0" smtClean="0"/>
              <a:t>, на общих основаниях, в рамках </a:t>
            </a:r>
            <a:r>
              <a:rPr lang="ru-RU" sz="1500" b="1" dirty="0" smtClean="0"/>
              <a:t>общего бюджетного </a:t>
            </a:r>
            <a:r>
              <a:rPr lang="ru-RU" sz="1500" dirty="0" smtClean="0"/>
              <a:t>набора и </a:t>
            </a:r>
            <a:r>
              <a:rPr lang="ru-RU" sz="1500" b="1" dirty="0" smtClean="0"/>
              <a:t>в том же потоке</a:t>
            </a:r>
            <a:r>
              <a:rPr lang="ru-RU" sz="1500" dirty="0" smtClean="0"/>
              <a:t>. Но при этом на любые направления и специальности. </a:t>
            </a:r>
          </a:p>
          <a:p>
            <a:pPr lvl="5" algn="just"/>
            <a:r>
              <a:rPr lang="ru-RU" sz="1400" i="1" dirty="0" smtClean="0"/>
              <a:t>(Ранее квоты для крымских выпускников выделялись не на все специальности.)</a:t>
            </a:r>
          </a:p>
          <a:p>
            <a:pPr algn="just"/>
            <a:endParaRPr lang="ru-RU" sz="1500" dirty="0" smtClean="0"/>
          </a:p>
          <a:p>
            <a:pPr algn="just"/>
            <a:r>
              <a:rPr lang="ru-RU" sz="1500" dirty="0" smtClean="0"/>
              <a:t>Выпускники 2015 и 2016 годов в 2017 году переходят в категорию выпускников прошлого года и смогут поступить в ОО ВО только по результатам ЕГЭ.</a:t>
            </a:r>
          </a:p>
          <a:p>
            <a:pPr algn="just"/>
            <a:endParaRPr lang="ru-RU" sz="1500" dirty="0"/>
          </a:p>
          <a:p>
            <a:pPr algn="just"/>
            <a:r>
              <a:rPr lang="ru-RU" sz="1500" dirty="0" smtClean="0"/>
              <a:t>ЕГЭ оценивается по 100-балльной шкале оценивания, а ГВЭ – по 5-балльной (как в школе).</a:t>
            </a:r>
          </a:p>
          <a:p>
            <a:pPr algn="just"/>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3</a:t>
            </a:fld>
            <a:endParaRPr lang="ru-RU"/>
          </a:p>
        </p:txBody>
      </p:sp>
    </p:spTree>
    <p:extLst>
      <p:ext uri="{BB962C8B-B14F-4D97-AF65-F5344CB8AC3E}">
        <p14:creationId xmlns:p14="http://schemas.microsoft.com/office/powerpoint/2010/main" val="2404395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17738" y="192088"/>
            <a:ext cx="2159000" cy="1620837"/>
          </a:xfrm>
        </p:spPr>
      </p:sp>
      <p:sp>
        <p:nvSpPr>
          <p:cNvPr id="3" name="Заметки 2"/>
          <p:cNvSpPr>
            <a:spLocks noGrp="1"/>
          </p:cNvSpPr>
          <p:nvPr>
            <p:ph type="body" idx="1"/>
          </p:nvPr>
        </p:nvSpPr>
        <p:spPr>
          <a:xfrm>
            <a:off x="326727" y="1967318"/>
            <a:ext cx="6153034" cy="7408423"/>
          </a:xfrm>
        </p:spPr>
        <p:txBody>
          <a:bodyPr/>
          <a:lstStyle/>
          <a:p>
            <a:pPr algn="just"/>
            <a:r>
              <a:rPr lang="ru-RU" sz="1400" i="1" dirty="0" smtClean="0">
                <a:solidFill>
                  <a:srgbClr val="002060"/>
                </a:solidFill>
              </a:rPr>
              <a:t>И в завершение</a:t>
            </a:r>
            <a:r>
              <a:rPr lang="ru-RU" i="1" dirty="0" smtClean="0">
                <a:solidFill>
                  <a:srgbClr val="002060"/>
                </a:solidFill>
              </a:rPr>
              <a:t>:</a:t>
            </a:r>
          </a:p>
          <a:p>
            <a:pPr algn="just"/>
            <a:endParaRPr lang="ru-RU" dirty="0"/>
          </a:p>
          <a:p>
            <a:pPr algn="just"/>
            <a:r>
              <a:rPr lang="ru-RU" sz="1500" dirty="0" smtClean="0"/>
              <a:t>Уважаемые </a:t>
            </a:r>
            <a:r>
              <a:rPr lang="ru-RU" sz="1500" dirty="0"/>
              <a:t>родители выпускников школ!</a:t>
            </a:r>
          </a:p>
          <a:p>
            <a:pPr algn="just"/>
            <a:endParaRPr lang="ru-RU" sz="1500" dirty="0" smtClean="0"/>
          </a:p>
          <a:p>
            <a:pPr algn="just"/>
            <a:r>
              <a:rPr lang="ru-RU" sz="1500" dirty="0" smtClean="0"/>
              <a:t>Ваши </a:t>
            </a:r>
            <a:r>
              <a:rPr lang="ru-RU" sz="1500" dirty="0"/>
              <a:t>дети и Вы вместе с ними вступили в ответственный период жизни – подготовки к Государственной итоговой аттестации. Но это лишь одно из жизненных испытаний, многие из которых ещё предстоит пройти. Поэтому не стоит придавать этому событию слишком высокую важность, чтобы не увеличивать волнение.</a:t>
            </a:r>
          </a:p>
          <a:p>
            <a:pPr algn="just"/>
            <a:r>
              <a:rPr lang="ru-RU" sz="1500" dirty="0" smtClean="0"/>
              <a:t>Не </a:t>
            </a:r>
            <a:r>
              <a:rPr lang="ru-RU" sz="1500" dirty="0"/>
              <a:t>запугивайте ребёнка, не напоминайте ему постоянно о сложности и ответственности предстоящих экзаменов. Это не повышает мотивацию, а только создаёт эмоциональные барьеры, которые сам ребёнок преодолеть не может.</a:t>
            </a:r>
          </a:p>
          <a:p>
            <a:pPr algn="just"/>
            <a:endParaRPr lang="ru-RU" sz="1500" dirty="0" smtClean="0"/>
          </a:p>
          <a:p>
            <a:pPr algn="just"/>
            <a:r>
              <a:rPr lang="ru-RU" sz="1500" dirty="0" smtClean="0"/>
              <a:t>Все </a:t>
            </a:r>
            <a:r>
              <a:rPr lang="ru-RU" sz="1500" dirty="0"/>
              <a:t>экзаменационные задания составлены на базе школьной программы, поэтому каждому, кто успешно учится в школе, по силам сдать экзамены.</a:t>
            </a:r>
          </a:p>
          <a:p>
            <a:pPr algn="just"/>
            <a:endParaRPr lang="ru-RU" sz="1500" dirty="0" smtClean="0"/>
          </a:p>
          <a:p>
            <a:pPr algn="just"/>
            <a:r>
              <a:rPr lang="ru-RU" sz="1500" dirty="0" smtClean="0"/>
              <a:t>Помогите </a:t>
            </a:r>
            <a:r>
              <a:rPr lang="ru-RU" sz="1500" dirty="0"/>
              <a:t>своему ребёнку правильно поставить перед собой цель, которая ему по силам, и скорректировать свои ожидания. Не стоит сравнивать своего ребёнка с другими. Никто не может всегда быть совершенным. </a:t>
            </a:r>
          </a:p>
          <a:p>
            <a:pPr algn="just"/>
            <a:endParaRPr lang="ru-RU" sz="1500" dirty="0" smtClean="0"/>
          </a:p>
          <a:p>
            <a:pPr algn="just"/>
            <a:r>
              <a:rPr lang="ru-RU" sz="1500" dirty="0" smtClean="0"/>
              <a:t>Поощрение</a:t>
            </a:r>
            <a:r>
              <a:rPr lang="ru-RU" sz="1500" dirty="0"/>
              <a:t>, поддержка, реальная помощь, а главное – спокойствие взрослых помогают ребёнку успешно справиться с собственным волнением.</a:t>
            </a:r>
          </a:p>
          <a:p>
            <a:pPr algn="just"/>
            <a:endParaRPr lang="ru-RU" sz="1500" dirty="0" smtClean="0"/>
          </a:p>
          <a:p>
            <a:pPr algn="just"/>
            <a:r>
              <a:rPr lang="ru-RU" sz="1500" dirty="0" smtClean="0"/>
              <a:t>Независимо </a:t>
            </a:r>
            <a:r>
              <a:rPr lang="ru-RU" sz="1500" dirty="0"/>
              <a:t>от результата экзамена, часто, щедро и от всей души говорите ему о том, что он самый любимый, и у него всё в жизни получится! </a:t>
            </a:r>
          </a:p>
          <a:p>
            <a:endParaRPr lang="ru-RU" sz="1500" dirty="0"/>
          </a:p>
        </p:txBody>
      </p:sp>
      <p:sp>
        <p:nvSpPr>
          <p:cNvPr id="4" name="Номер слайда 3"/>
          <p:cNvSpPr>
            <a:spLocks noGrp="1"/>
          </p:cNvSpPr>
          <p:nvPr>
            <p:ph type="sldNum" sz="quarter" idx="10"/>
          </p:nvPr>
        </p:nvSpPr>
        <p:spPr/>
        <p:txBody>
          <a:bodyPr/>
          <a:lstStyle/>
          <a:p>
            <a:fld id="{6C259072-56F6-4A47-8AB8-FD5796868FAA}" type="slidenum">
              <a:rPr lang="ru-RU" smtClean="0"/>
              <a:t>30</a:t>
            </a:fld>
            <a:endParaRPr lang="ru-RU"/>
          </a:p>
        </p:txBody>
      </p:sp>
    </p:spTree>
    <p:extLst>
      <p:ext uri="{BB962C8B-B14F-4D97-AF65-F5344CB8AC3E}">
        <p14:creationId xmlns:p14="http://schemas.microsoft.com/office/powerpoint/2010/main" val="141624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1550" y="423863"/>
            <a:ext cx="4897438" cy="3675062"/>
          </a:xfrm>
        </p:spPr>
      </p:sp>
      <p:sp>
        <p:nvSpPr>
          <p:cNvPr id="3" name="Заметки 2"/>
          <p:cNvSpPr>
            <a:spLocks noGrp="1"/>
          </p:cNvSpPr>
          <p:nvPr>
            <p:ph type="body" idx="1"/>
          </p:nvPr>
        </p:nvSpPr>
        <p:spPr>
          <a:xfrm>
            <a:off x="326727" y="4205279"/>
            <a:ext cx="6223759" cy="5093291"/>
          </a:xfrm>
        </p:spPr>
        <p:txBody>
          <a:bodyPr/>
          <a:lstStyle/>
          <a:p>
            <a:pPr algn="just"/>
            <a:r>
              <a:rPr lang="ru-RU" sz="1450" dirty="0" smtClean="0"/>
              <a:t>Часто возникает вопрос, какой из экзаменов легче сдать.</a:t>
            </a:r>
          </a:p>
          <a:p>
            <a:pPr algn="just"/>
            <a:endParaRPr lang="ru-RU" sz="1450" dirty="0" smtClean="0"/>
          </a:p>
          <a:p>
            <a:pPr algn="just"/>
            <a:r>
              <a:rPr lang="ru-RU" sz="1450" dirty="0" smtClean="0"/>
              <a:t>Сами по себе задания одинаковой сложности, но количество заданий различно. Различаются и минимальные пороги – количество первичных баллов, которые необходимо набрать, чтобы получить положительный результат.</a:t>
            </a:r>
          </a:p>
          <a:p>
            <a:pPr algn="just"/>
            <a:r>
              <a:rPr lang="ru-RU" sz="1450" dirty="0" smtClean="0"/>
              <a:t>Первичные баллы – это баллы, которые участник экзамена набирает, выполняя экзаменационные задания: за какое-то – 1 балл, за другое – 2 балла и т.д.</a:t>
            </a:r>
          </a:p>
          <a:p>
            <a:pPr algn="just"/>
            <a:endParaRPr lang="ru-RU" sz="1450" dirty="0" smtClean="0"/>
          </a:p>
          <a:p>
            <a:pPr algn="just"/>
            <a:r>
              <a:rPr lang="ru-RU" sz="1450" dirty="0" smtClean="0"/>
              <a:t>Различия хорошо видны на примере ГВЭ по математике и ЕГЭ по математике базового уровня, которая тоже оценивается по 5-балльной шкале.</a:t>
            </a:r>
          </a:p>
          <a:p>
            <a:pPr algn="just"/>
            <a:endParaRPr lang="ru-RU" sz="1450" dirty="0" smtClean="0"/>
          </a:p>
          <a:p>
            <a:pPr algn="just"/>
            <a:r>
              <a:rPr lang="ru-RU" sz="1450" dirty="0" smtClean="0"/>
              <a:t>Шкала ГВЭ более щадящая, потому что в России ГВЭ сдают только отдельные категории выпускников – лица с ОВЗ, инвалиды, обучающиеся в специальных ОО закрытого типа или в учреждениях, исполняющих наказание в виде лишения свободы.</a:t>
            </a:r>
          </a:p>
          <a:p>
            <a:pPr algn="just"/>
            <a:endParaRPr lang="ru-RU" sz="1450" dirty="0" smtClean="0"/>
          </a:p>
          <a:p>
            <a:pPr algn="just"/>
            <a:r>
              <a:rPr lang="ru-RU" sz="1450" dirty="0" smtClean="0"/>
              <a:t>Для Крыма возможность выбора формы предоставили из-за того, что выпускники 2017 и 2018 годов не в полном объёме прошли обучение по ФГОС РФ.</a:t>
            </a:r>
            <a:endParaRPr lang="ru-RU" sz="1450" dirty="0"/>
          </a:p>
        </p:txBody>
      </p:sp>
      <p:sp>
        <p:nvSpPr>
          <p:cNvPr id="4" name="Номер слайда 3"/>
          <p:cNvSpPr>
            <a:spLocks noGrp="1"/>
          </p:cNvSpPr>
          <p:nvPr>
            <p:ph type="sldNum" sz="quarter" idx="10"/>
          </p:nvPr>
        </p:nvSpPr>
        <p:spPr/>
        <p:txBody>
          <a:bodyPr/>
          <a:lstStyle/>
          <a:p>
            <a:fld id="{6C259072-56F6-4A47-8AB8-FD5796868FAA}" type="slidenum">
              <a:rPr lang="ru-RU" smtClean="0"/>
              <a:t>4</a:t>
            </a:fld>
            <a:endParaRPr lang="ru-RU"/>
          </a:p>
        </p:txBody>
      </p:sp>
    </p:spTree>
    <p:extLst>
      <p:ext uri="{BB962C8B-B14F-4D97-AF65-F5344CB8AC3E}">
        <p14:creationId xmlns:p14="http://schemas.microsoft.com/office/powerpoint/2010/main" val="7411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b="1" dirty="0" smtClean="0"/>
              <a:t>Основной</a:t>
            </a:r>
            <a:r>
              <a:rPr lang="ru-RU" sz="1600" dirty="0" smtClean="0"/>
              <a:t> государственный экзамен называется основным, потому что завершает процесс освоения образовательных программ основного </a:t>
            </a:r>
            <a:r>
              <a:rPr lang="ru-RU" sz="1600" b="1" dirty="0" smtClean="0"/>
              <a:t>общего</a:t>
            </a:r>
            <a:r>
              <a:rPr lang="ru-RU" sz="1600" dirty="0" smtClean="0"/>
              <a:t> образования и потому что в РФ его сдаёт </a:t>
            </a:r>
            <a:r>
              <a:rPr lang="ru-RU" sz="1600" b="1" dirty="0" smtClean="0"/>
              <a:t>основная</a:t>
            </a:r>
            <a:r>
              <a:rPr lang="ru-RU" sz="1600" dirty="0" smtClean="0"/>
              <a:t> масса выпускников 9 класса. А ГВЭ – те же категории, что и ГВЭ-11.</a:t>
            </a:r>
          </a:p>
          <a:p>
            <a:pPr algn="just"/>
            <a:r>
              <a:rPr lang="ru-RU" sz="1600" dirty="0" smtClean="0"/>
              <a:t>На поступление в ОО СПО выбор формы не влияет, т.к. поступление происходит на основании аттестата, а в аттестат экзаменационные оценки не заносятся.</a:t>
            </a:r>
          </a:p>
          <a:p>
            <a:pPr algn="just"/>
            <a:endParaRPr lang="ru-RU" sz="1600" dirty="0"/>
          </a:p>
          <a:p>
            <a:pPr algn="just"/>
            <a:r>
              <a:rPr lang="ru-RU" sz="1600" dirty="0" smtClean="0"/>
              <a:t>И тот, и другой экзамены оцениваются по 5-балльной шкале</a:t>
            </a:r>
            <a:r>
              <a:rPr lang="ru-RU" dirty="0" smtClean="0"/>
              <a:t>.</a:t>
            </a:r>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5</a:t>
            </a:fld>
            <a:endParaRPr lang="ru-RU"/>
          </a:p>
        </p:txBody>
      </p:sp>
    </p:spTree>
    <p:extLst>
      <p:ext uri="{BB962C8B-B14F-4D97-AF65-F5344CB8AC3E}">
        <p14:creationId xmlns:p14="http://schemas.microsoft.com/office/powerpoint/2010/main" val="329813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dirty="0" smtClean="0"/>
              <a:t>	</a:t>
            </a:r>
            <a:r>
              <a:rPr lang="ru-RU" sz="1600" dirty="0" smtClean="0"/>
              <a:t>И ОГЭ и ГВЭ оцениваются по 5-балльной шкале, и на примере сравнения шкал по математике видно, что для получения оценки 3 по ГВЭ достаточно выполнить 4 задания и набрать 4 балла, а по ОГЭ необходимо набрать 8 баллов, причём 3 балла по модулю «Алгебра», 2 балла  по модулю «Геометрия», 2 балла по модулю «Реальная математика» и ещё 1 балл по любому из модулей.</a:t>
            </a:r>
          </a:p>
          <a:p>
            <a:endParaRPr lang="ru-RU" sz="1600" dirty="0" smtClean="0"/>
          </a:p>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6</a:t>
            </a:fld>
            <a:endParaRPr lang="ru-RU"/>
          </a:p>
        </p:txBody>
      </p:sp>
    </p:spTree>
    <p:extLst>
      <p:ext uri="{BB962C8B-B14F-4D97-AF65-F5344CB8AC3E}">
        <p14:creationId xmlns:p14="http://schemas.microsoft.com/office/powerpoint/2010/main" val="194386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1550" y="501650"/>
            <a:ext cx="4897438" cy="3675063"/>
          </a:xfrm>
        </p:spPr>
      </p:sp>
      <p:sp>
        <p:nvSpPr>
          <p:cNvPr id="3" name="Заметки 2"/>
          <p:cNvSpPr>
            <a:spLocks noGrp="1"/>
          </p:cNvSpPr>
          <p:nvPr>
            <p:ph type="body" idx="1"/>
          </p:nvPr>
        </p:nvSpPr>
        <p:spPr>
          <a:xfrm>
            <a:off x="468176" y="4282450"/>
            <a:ext cx="5940860" cy="4952427"/>
          </a:xfrm>
        </p:spPr>
        <p:txBody>
          <a:bodyPr/>
          <a:lstStyle/>
          <a:p>
            <a:pPr algn="just"/>
            <a:r>
              <a:rPr lang="ru-RU" sz="1600" dirty="0" smtClean="0"/>
              <a:t>Выпускники могут на стадии подачи заявления выбрать сочинение или изложение в форме ГВЭ.</a:t>
            </a:r>
          </a:p>
          <a:p>
            <a:pPr algn="just"/>
            <a:endParaRPr lang="ru-RU" sz="1600" dirty="0" smtClean="0"/>
          </a:p>
          <a:p>
            <a:pPr algn="just"/>
            <a:r>
              <a:rPr lang="ru-RU" sz="1600" dirty="0" smtClean="0"/>
              <a:t>Для того, чтобы получить на ОГЭ по русскому языку оценки 4 и 5, необходимо выполнить дополнительные условия: для оценки 4 набрать не менее 4 баллов, а для оценки 5 – не менее 6 баллов по критериям грамотности. В противном случае выставляются оценки 3 или 4 соответственно. </a:t>
            </a:r>
          </a:p>
          <a:p>
            <a:pPr algn="just"/>
            <a:endParaRPr lang="ru-RU" sz="1600" dirty="0" smtClean="0"/>
          </a:p>
          <a:p>
            <a:pPr algn="just"/>
            <a:r>
              <a:rPr lang="ru-RU" sz="1600" dirty="0" smtClean="0"/>
              <a:t>И тем не менее, в прошлом году на ОГЭ было получено</a:t>
            </a:r>
          </a:p>
          <a:p>
            <a:pPr algn="just"/>
            <a:r>
              <a:rPr lang="ru-RU" sz="1600" b="1" dirty="0" smtClean="0"/>
              <a:t>По русскому языку</a:t>
            </a:r>
            <a:r>
              <a:rPr lang="ru-RU" sz="1600" dirty="0" smtClean="0"/>
              <a:t>: 41% оценок 4 и 15% оценок 5,</a:t>
            </a:r>
          </a:p>
          <a:p>
            <a:pPr algn="just"/>
            <a:r>
              <a:rPr lang="ru-RU" sz="1600" b="1" dirty="0" smtClean="0"/>
              <a:t>По математике</a:t>
            </a:r>
            <a:r>
              <a:rPr lang="ru-RU" sz="1600" dirty="0" smtClean="0"/>
              <a:t>: 46% оценок 4 и 8% оценок 5. </a:t>
            </a:r>
          </a:p>
          <a:p>
            <a:pPr algn="just"/>
            <a:r>
              <a:rPr lang="ru-RU" sz="1600" dirty="0" smtClean="0"/>
              <a:t>4 участницы ОГЭ сдавали в форме ОГЭ все 4 экзамена, и по всем предметам получили «пятёрки». </a:t>
            </a:r>
          </a:p>
          <a:p>
            <a:pPr algn="just"/>
            <a:endParaRPr lang="ru-RU" sz="1400" dirty="0"/>
          </a:p>
          <a:p>
            <a:pPr marL="914400" lvl="4" algn="just"/>
            <a:r>
              <a:rPr lang="ru-RU" sz="1400" i="1" dirty="0">
                <a:solidFill>
                  <a:srgbClr val="002060"/>
                </a:solidFill>
              </a:rPr>
              <a:t>Если знания ученика действительно крепки, то он справится с любыми заданиями в любой форме. Если же выпускник не уверен в своих знаниях, лучше, пока есть такая возможность выбрать форму ГВЭ.</a:t>
            </a:r>
          </a:p>
          <a:p>
            <a:endParaRPr lang="ru-RU" sz="1400" dirty="0"/>
          </a:p>
        </p:txBody>
      </p:sp>
      <p:sp>
        <p:nvSpPr>
          <p:cNvPr id="4" name="Номер слайда 3"/>
          <p:cNvSpPr>
            <a:spLocks noGrp="1"/>
          </p:cNvSpPr>
          <p:nvPr>
            <p:ph type="sldNum" sz="quarter" idx="10"/>
          </p:nvPr>
        </p:nvSpPr>
        <p:spPr/>
        <p:txBody>
          <a:bodyPr/>
          <a:lstStyle/>
          <a:p>
            <a:fld id="{6C259072-56F6-4A47-8AB8-FD5796868FAA}" type="slidenum">
              <a:rPr lang="ru-RU" smtClean="0"/>
              <a:t>7</a:t>
            </a:fld>
            <a:endParaRPr lang="ru-RU"/>
          </a:p>
        </p:txBody>
      </p:sp>
    </p:spTree>
    <p:extLst>
      <p:ext uri="{BB962C8B-B14F-4D97-AF65-F5344CB8AC3E}">
        <p14:creationId xmlns:p14="http://schemas.microsoft.com/office/powerpoint/2010/main" val="90051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0350" y="4591135"/>
            <a:ext cx="5388610" cy="4409837"/>
          </a:xfrm>
        </p:spPr>
        <p:txBody>
          <a:bodyPr/>
          <a:lstStyle/>
          <a:p>
            <a:pPr algn="just"/>
            <a:r>
              <a:rPr lang="ru-RU" sz="1600" dirty="0" smtClean="0"/>
              <a:t>В течение лета обучающиеся могут устранить академическую задолженность. Для этого необходимо усиленно заниматься по соответствующим предметам, а затем пройти промежуточную аттестацию в своей школе и через решение педсовета получить допуск к ГИА. </a:t>
            </a:r>
          </a:p>
          <a:p>
            <a:pPr algn="just"/>
            <a:endParaRPr lang="ru-RU" sz="1600" dirty="0" smtClean="0"/>
          </a:p>
          <a:p>
            <a:pPr algn="just"/>
            <a:r>
              <a:rPr lang="ru-RU" sz="1600" dirty="0" smtClean="0"/>
              <a:t>В этом случае можно будет принять участие в сентябрьском этапе ГИА.</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8</a:t>
            </a:fld>
            <a:endParaRPr lang="ru-RU"/>
          </a:p>
        </p:txBody>
      </p:sp>
    </p:spTree>
    <p:extLst>
      <p:ext uri="{BB962C8B-B14F-4D97-AF65-F5344CB8AC3E}">
        <p14:creationId xmlns:p14="http://schemas.microsoft.com/office/powerpoint/2010/main" val="76959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600" dirty="0" smtClean="0"/>
              <a:t>В 2015 году в Крыму 157 человек не получили допуска к ГИА. Из них 59 человек из-за академической задолженности, и 98 из-за «незачёта» по итоговому сочинению. </a:t>
            </a:r>
          </a:p>
          <a:p>
            <a:pPr algn="just"/>
            <a:r>
              <a:rPr lang="ru-RU" sz="1600" dirty="0" smtClean="0"/>
              <a:t>В 2016 году 81 человек. И снова 59 из-за академической задолженности, и только 22 человека – </a:t>
            </a:r>
            <a:r>
              <a:rPr lang="ru-RU" sz="1600" dirty="0"/>
              <a:t>из-за «незачёта» по итоговому </a:t>
            </a:r>
            <a:r>
              <a:rPr lang="ru-RU" sz="1600" dirty="0" smtClean="0"/>
              <a:t>сочинению.</a:t>
            </a:r>
          </a:p>
          <a:p>
            <a:pPr algn="just"/>
            <a:endParaRPr lang="ru-RU" sz="1600" dirty="0" smtClean="0"/>
          </a:p>
          <a:p>
            <a:pPr algn="just"/>
            <a:r>
              <a:rPr lang="ru-RU" sz="1600" dirty="0" smtClean="0"/>
              <a:t>Но если академическую задолженность к сентябрю ещё можно было ликвидировать, то итоговое сочинение уже переписать было нельзя. Других дат, кроме трёх, определённых МОН РФ для всей России, больше нет.</a:t>
            </a:r>
            <a:endParaRPr lang="ru-RU" sz="1600" dirty="0"/>
          </a:p>
        </p:txBody>
      </p:sp>
      <p:sp>
        <p:nvSpPr>
          <p:cNvPr id="4" name="Номер слайда 3"/>
          <p:cNvSpPr>
            <a:spLocks noGrp="1"/>
          </p:cNvSpPr>
          <p:nvPr>
            <p:ph type="sldNum" sz="quarter" idx="10"/>
          </p:nvPr>
        </p:nvSpPr>
        <p:spPr/>
        <p:txBody>
          <a:bodyPr/>
          <a:lstStyle/>
          <a:p>
            <a:fld id="{6C259072-56F6-4A47-8AB8-FD5796868FAA}" type="slidenum">
              <a:rPr lang="ru-RU" smtClean="0"/>
              <a:t>9</a:t>
            </a:fld>
            <a:endParaRPr lang="ru-RU"/>
          </a:p>
        </p:txBody>
      </p:sp>
    </p:spTree>
    <p:extLst>
      <p:ext uri="{BB962C8B-B14F-4D97-AF65-F5344CB8AC3E}">
        <p14:creationId xmlns:p14="http://schemas.microsoft.com/office/powerpoint/2010/main" val="279788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jpe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7.jpe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jpe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gia.edu.ru/" TargetMode="External"/><Relationship Id="rId11" Type="http://schemas.openxmlformats.org/officeDocument/2006/relationships/image" Target="../media/image53.png"/><Relationship Id="rId5" Type="http://schemas.openxmlformats.org/officeDocument/2006/relationships/hyperlink" Target="http://www.fipi.ru/" TargetMode="External"/><Relationship Id="rId10" Type="http://schemas.openxmlformats.org/officeDocument/2006/relationships/image" Target="../media/image52.png"/><Relationship Id="rId4" Type="http://schemas.openxmlformats.org/officeDocument/2006/relationships/hyperlink" Target="http://ege-crimea.ru/" TargetMode="External"/><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a:solidFill>
            <a:schemeClr val="bg1">
              <a:lumMod val="95000"/>
            </a:schemeClr>
          </a:solidFill>
        </p:spPr>
      </p:pic>
      <p:sp>
        <p:nvSpPr>
          <p:cNvPr id="2" name="Заголовок 1"/>
          <p:cNvSpPr>
            <a:spLocks noGrp="1"/>
          </p:cNvSpPr>
          <p:nvPr>
            <p:ph type="ctrTitle"/>
          </p:nvPr>
        </p:nvSpPr>
        <p:spPr>
          <a:xfrm>
            <a:off x="323528" y="1628800"/>
            <a:ext cx="8640960" cy="2376264"/>
          </a:xfrm>
        </p:spPr>
        <p:txBody>
          <a:bodyPr>
            <a:noAutofit/>
          </a:bodyPr>
          <a:lstStyle/>
          <a:p>
            <a:pPr>
              <a:lnSpc>
                <a:spcPct val="97000"/>
              </a:lnSpc>
            </a:pPr>
            <a:r>
              <a:rPr lang="ru-RU" b="1" dirty="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П</a:t>
            </a:r>
            <a: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одготовка </a:t>
            </a:r>
            <a:b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br>
            <a:r>
              <a:rPr lang="ru-RU" b="1" dirty="0" smtClean="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latin typeface="Book Antiqua" pitchFamily="18" charset="0"/>
              </a:rPr>
              <a:t>к государственной итоговой аттестации 2017 года</a:t>
            </a:r>
            <a:endParaRPr lang="ru-RU" b="1" dirty="0">
              <a:ln w="12700">
                <a:solidFill>
                  <a:schemeClr val="tx2">
                    <a:lumMod val="50000"/>
                  </a:schemeClr>
                </a:solidFill>
                <a:prstDash val="solid"/>
              </a:ln>
              <a:solidFill>
                <a:srgbClr val="07077F"/>
              </a:solidFill>
              <a:effectLst>
                <a:outerShdw blurRad="50800" dist="38100" dir="2700000" algn="tl" rotWithShape="0">
                  <a:prstClr val="black">
                    <a:alpha val="40000"/>
                  </a:prstClr>
                </a:outerShdw>
              </a:effectLst>
            </a:endParaRPr>
          </a:p>
        </p:txBody>
      </p:sp>
      <p:sp>
        <p:nvSpPr>
          <p:cNvPr id="3" name="Подзаголовок 2"/>
          <p:cNvSpPr>
            <a:spLocks noGrp="1"/>
          </p:cNvSpPr>
          <p:nvPr>
            <p:ph type="subTitle" idx="1"/>
          </p:nvPr>
        </p:nvSpPr>
        <p:spPr>
          <a:xfrm>
            <a:off x="4972099" y="5157192"/>
            <a:ext cx="3960440" cy="1008112"/>
          </a:xfrm>
          <a:solidFill>
            <a:schemeClr val="bg1">
              <a:lumMod val="95000"/>
              <a:alpha val="95000"/>
            </a:schemeClr>
          </a:solidFill>
        </p:spPr>
        <p:txBody>
          <a:bodyPr anchor="ctr">
            <a:normAutofit/>
          </a:bodyPr>
          <a:lstStyle/>
          <a:p>
            <a:pPr algn="l"/>
            <a:r>
              <a:rPr lang="ru-RU" sz="1600" b="1" dirty="0">
                <a:ln w="10160">
                  <a:solidFill>
                    <a:schemeClr val="tx2">
                      <a:lumMod val="75000"/>
                    </a:schemeClr>
                  </a:solidFill>
                  <a:prstDash val="solid"/>
                </a:ln>
                <a:solidFill>
                  <a:srgbClr val="C00000"/>
                </a:solidFill>
                <a:effectLst>
                  <a:innerShdw blurRad="63500" dist="50800" dir="13500000">
                    <a:prstClr val="black">
                      <a:alpha val="50000"/>
                    </a:prstClr>
                  </a:innerShdw>
                </a:effectLst>
                <a:latin typeface="Book Antiqua" pitchFamily="18" charset="0"/>
                <a:ea typeface="+mj-ea"/>
                <a:cs typeface="+mj-cs"/>
              </a:rPr>
              <a:t>ТРОЯН Ольга Андреевна</a:t>
            </a:r>
            <a:r>
              <a:rPr lang="ru-RU" sz="1800" b="1" dirty="0" smtClean="0">
                <a:ln w="900" cmpd="sng">
                  <a:solidFill>
                    <a:schemeClr val="accent5">
                      <a:lumMod val="60000"/>
                      <a:lumOff val="40000"/>
                      <a:alpha val="55000"/>
                    </a:schemeClr>
                  </a:solidFill>
                  <a:prstDash val="solid"/>
                </a:ln>
                <a:solidFill>
                  <a:schemeClr val="accent1">
                    <a:lumMod val="50000"/>
                  </a:schemeClr>
                </a:solidFill>
                <a:effectLst>
                  <a:outerShdw blurRad="50800" dist="38100" dir="2700000" algn="tl" rotWithShape="0">
                    <a:prstClr val="black">
                      <a:alpha val="40000"/>
                    </a:prstClr>
                  </a:outerShdw>
                </a:effectLst>
                <a:latin typeface="Bookman Old Style" pitchFamily="18" charset="0"/>
              </a:rPr>
              <a:t>,</a:t>
            </a:r>
            <a:br>
              <a:rPr lang="ru-RU" sz="1800" b="1" dirty="0" smtClean="0">
                <a:ln w="900" cmpd="sng">
                  <a:solidFill>
                    <a:schemeClr val="accent5">
                      <a:lumMod val="60000"/>
                      <a:lumOff val="40000"/>
                      <a:alpha val="55000"/>
                    </a:schemeClr>
                  </a:solidFill>
                  <a:prstDash val="solid"/>
                </a:ln>
                <a:solidFill>
                  <a:schemeClr val="accent1">
                    <a:lumMod val="50000"/>
                  </a:schemeClr>
                </a:solidFill>
                <a:effectLst>
                  <a:outerShdw blurRad="50800" dist="38100" dir="2700000" algn="tl" rotWithShape="0">
                    <a:prstClr val="black">
                      <a:alpha val="40000"/>
                    </a:prstClr>
                  </a:outerShdw>
                </a:effectLst>
                <a:latin typeface="Bookman Old Style" pitchFamily="18" charset="0"/>
              </a:rPr>
            </a:br>
            <a:r>
              <a:rPr lang="ru-RU" sz="1600" dirty="0" smtClean="0">
                <a:ln w="10160">
                  <a:solidFill>
                    <a:schemeClr val="tx2">
                      <a:lumMod val="75000"/>
                    </a:schemeClr>
                  </a:solidFill>
                  <a:prstDash val="solid"/>
                </a:ln>
                <a:solidFill>
                  <a:schemeClr val="accent1">
                    <a:lumMod val="75000"/>
                  </a:schemeClr>
                </a:solidFill>
                <a:effectLst>
                  <a:innerShdw blurRad="63500" dist="50800" dir="13500000">
                    <a:prstClr val="black">
                      <a:alpha val="50000"/>
                    </a:prstClr>
                  </a:innerShdw>
                </a:effectLst>
                <a:latin typeface="Book Antiqua" pitchFamily="18" charset="0"/>
                <a:ea typeface="+mj-ea"/>
                <a:cs typeface="+mj-cs"/>
              </a:rPr>
              <a:t>директор ГКУ «Центр оценки и мониторинга качества образования»</a:t>
            </a:r>
            <a:endParaRPr lang="ru-RU" sz="1600" dirty="0">
              <a:ln w="10160">
                <a:solidFill>
                  <a:schemeClr val="tx2">
                    <a:lumMod val="75000"/>
                  </a:schemeClr>
                </a:solidFill>
                <a:prstDash val="solid"/>
              </a:ln>
              <a:solidFill>
                <a:schemeClr val="accent1">
                  <a:lumMod val="75000"/>
                </a:schemeClr>
              </a:solidFill>
              <a:effectLst>
                <a:innerShdw blurRad="63500" dist="50800" dir="13500000">
                  <a:prstClr val="black">
                    <a:alpha val="50000"/>
                  </a:prstClr>
                </a:innerShdw>
              </a:effectLst>
              <a:latin typeface="Book Antiqua" pitchFamily="18" charset="0"/>
              <a:ea typeface="+mj-ea"/>
              <a:cs typeface="+mj-cs"/>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63" y="142908"/>
            <a:ext cx="679522" cy="821995"/>
          </a:xfrm>
          <a:prstGeom prst="rect">
            <a:avLst/>
          </a:prstGeom>
        </p:spPr>
      </p:pic>
      <p:sp>
        <p:nvSpPr>
          <p:cNvPr id="6" name="TextBox 5"/>
          <p:cNvSpPr txBox="1"/>
          <p:nvPr/>
        </p:nvSpPr>
        <p:spPr>
          <a:xfrm>
            <a:off x="827584" y="190381"/>
            <a:ext cx="8316415" cy="646331"/>
          </a:xfrm>
          <a:prstGeom prst="rect">
            <a:avLst/>
          </a:prstGeom>
          <a:noFill/>
        </p:spPr>
        <p:txBody>
          <a:bodyPr wrap="square" rtlCol="0">
            <a:spAutoFit/>
          </a:bodyPr>
          <a:lstStyle/>
          <a:p>
            <a:pPr algn="ctr"/>
            <a:r>
              <a:rPr lang="ru-RU" sz="16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МИНИСТЕРСТВО ОБРАЗОВАНИЯ, НАУКИ И МОЛОДЕЖИ РЕСПУБЛИКИ КРЫМ</a:t>
            </a:r>
          </a:p>
          <a:p>
            <a:pPr algn="ctr"/>
            <a:r>
              <a:rPr lang="ru-RU" sz="2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ГКУ «Центр оценки и мониторинга качества образования</a:t>
            </a:r>
            <a:r>
              <a:rPr lang="ru-RU" sz="2000"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0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bodnya\Desktop\Новый точечный рисунок (2).bmp"/>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53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7544" y="3789040"/>
            <a:ext cx="2304256" cy="17633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71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1639250756"/>
              </p:ext>
            </p:extLst>
          </p:nvPr>
        </p:nvGraphicFramePr>
        <p:xfrm>
          <a:off x="755576" y="4470156"/>
          <a:ext cx="7776864" cy="370840"/>
        </p:xfrm>
        <a:graphic>
          <a:graphicData uri="http://schemas.openxmlformats.org/drawingml/2006/table">
            <a:tbl>
              <a:tblPr firstRow="1" bandRow="1">
                <a:tableStyleId>{5C22544A-7EE6-4342-B048-85BDC9FD1C3A}</a:tableStyleId>
              </a:tblPr>
              <a:tblGrid>
                <a:gridCol w="3888432"/>
                <a:gridCol w="3888432"/>
              </a:tblGrid>
              <a:tr h="37084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457200" y="476672"/>
            <a:ext cx="8579296" cy="5040560"/>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a:t>
            </a:r>
            <a:r>
              <a:rPr lang="ru-RU" sz="1400" dirty="0"/>
              <a:t/>
            </a:r>
            <a:br>
              <a:rPr lang="ru-RU" sz="1400" dirty="0"/>
            </a:br>
            <a:endParaRPr lang="ru-RU" sz="1400" dirty="0"/>
          </a:p>
        </p:txBody>
      </p:sp>
      <p:sp>
        <p:nvSpPr>
          <p:cNvPr id="5" name="Прямоугольник 4"/>
          <p:cNvSpPr/>
          <p:nvPr/>
        </p:nvSpPr>
        <p:spPr>
          <a:xfrm>
            <a:off x="4716016" y="800708"/>
            <a:ext cx="4264818" cy="4104456"/>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Обучающиеся</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(12)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классов</a:t>
            </a:r>
            <a:r>
              <a:rPr 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участия в итоговом сочинении (изложении) подают</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заявление не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позднее чем за две недели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начала проведения итогового сочинения (изложения) в образовательные организации (ОО),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обучаются.</a:t>
            </a:r>
          </a:p>
          <a:p>
            <a:pPr algn="ctr"/>
            <a:endParaRPr lang="ru-RU" sz="8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Сроки подачи заявления</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23 ноября 2016</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18 января 2017</a:t>
            </a:r>
          </a:p>
          <a:p>
            <a:pPr algn="ctr"/>
            <a:r>
              <a:rPr 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19 апреля 2017</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692696"/>
            <a:ext cx="4768874" cy="4680520"/>
          </a:xfrm>
          <a:prstGeom prst="rect">
            <a:avLst/>
          </a:prstGeom>
          <a:effectLst>
            <a:softEdge rad="127000"/>
          </a:effectLst>
        </p:spPr>
      </p:pic>
      <p:sp>
        <p:nvSpPr>
          <p:cNvPr id="8" name="Прямоугольник 7"/>
          <p:cNvSpPr/>
          <p:nvPr/>
        </p:nvSpPr>
        <p:spPr>
          <a:xfrm>
            <a:off x="465709" y="1196752"/>
            <a:ext cx="2736304"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Даты проведения итогового сочинения (изложения)</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endParaRPr lang="ru-RU" sz="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декабря 2016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февраля 2017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мая 2017 </a:t>
            </a:r>
            <a:endParaRPr lang="ru-RU" sz="26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flipV="1">
            <a:off x="3022501" y="3286125"/>
            <a:ext cx="252028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2987826" y="3646167"/>
            <a:ext cx="2592286" cy="646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339752" y="4019525"/>
            <a:ext cx="3312368" cy="6336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9358"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516266408"/>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251520" y="44624"/>
            <a:ext cx="8640960" cy="6408712"/>
          </a:xfrm>
          <a:ln>
            <a:noFill/>
          </a:ln>
          <a:effectLst/>
        </p:spPr>
        <p:txBody>
          <a:bodyPr>
            <a:normAutofit fontScale="90000"/>
          </a:bodyPr>
          <a:lstStyle/>
          <a:p>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 для участия в </a:t>
            </a:r>
            <a:r>
              <a:rPr lang="ru-RU" sz="33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 в 2017</a:t>
            </a:r>
            <a:r>
              <a:rPr lang="ru-RU" sz="33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году</a:t>
            </a:r>
            <a:br>
              <a:rPr lang="ru-RU" sz="33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будет осуществляться </a:t>
            </a:r>
            <a:b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1 декабря 2016 по 1 февраля 2017 (включительно).</a:t>
            </a:r>
            <a:b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3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a:t>
            </a: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текущего </a:t>
            </a:r>
            <a:r>
              <a:rPr lang="ru-RU" sz="3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года осуществляют </a:t>
            </a: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 </a:t>
            </a:r>
            <a:b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выпускники обучаются.</a:t>
            </a:r>
            <a:br>
              <a:rPr lang="ru-RU" sz="3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прошлых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лет, обучающихся ОО СПО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созданы пункты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 получающих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среднее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образование в иностранных образовательных организациях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осуществляют муниципальные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органы управления образованием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(МОУО).</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300" dirty="0"/>
              <a:t/>
            </a:r>
            <a:br>
              <a:rPr lang="ru-RU" sz="1300" dirty="0"/>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653136"/>
            <a:ext cx="3017790" cy="1844205"/>
          </a:xfrm>
          <a:prstGeom prst="rect">
            <a:avLst/>
          </a:prstGeom>
          <a:effectLst>
            <a:softEdge rad="127000"/>
          </a:effectLst>
        </p:spPr>
      </p:pic>
    </p:spTree>
    <p:extLst>
      <p:ext uri="{BB962C8B-B14F-4D97-AF65-F5344CB8AC3E}">
        <p14:creationId xmlns:p14="http://schemas.microsoft.com/office/powerpoint/2010/main" val="22298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9357" cy="6858000"/>
          </a:xfrm>
        </p:spPr>
      </p:pic>
      <p:sp>
        <p:nvSpPr>
          <p:cNvPr id="3" name="Заголовок 2"/>
          <p:cNvSpPr>
            <a:spLocks noGrp="1"/>
          </p:cNvSpPr>
          <p:nvPr>
            <p:ph type="title"/>
          </p:nvPr>
        </p:nvSpPr>
        <p:spPr>
          <a:xfrm>
            <a:off x="457200" y="332656"/>
            <a:ext cx="8229600" cy="6120680"/>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smtClean="0"/>
              <a:t>  </a:t>
            </a:r>
            <a:r>
              <a:rPr lang="ru-RU" sz="1200" dirty="0" smtClean="0"/>
              <a:t/>
            </a:r>
            <a:br>
              <a:rPr lang="ru-RU" sz="1200" dirty="0" smtClean="0"/>
            </a:br>
            <a:r>
              <a:rPr lang="ru-RU" sz="1200" dirty="0" smtClean="0"/>
              <a:t/>
            </a:r>
            <a:br>
              <a:rPr lang="ru-RU" sz="1200" dirty="0" smtClean="0"/>
            </a:br>
            <a:r>
              <a:rPr lang="ru-RU" sz="1200" dirty="0"/>
              <a:t/>
            </a:r>
            <a:br>
              <a:rPr lang="ru-RU" sz="1200" dirty="0"/>
            </a:br>
            <a:r>
              <a:rPr lang="ru-RU" sz="1100" dirty="0" smtClean="0"/>
              <a:t/>
            </a:r>
            <a:br>
              <a:rPr lang="ru-RU" sz="1100" dirty="0" smtClean="0"/>
            </a:br>
            <a:r>
              <a:rPr lang="ru-RU" sz="1100" dirty="0" smtClean="0"/>
              <a:t/>
            </a:r>
            <a:br>
              <a:rPr lang="ru-RU" sz="1100" dirty="0" smtClean="0"/>
            </a:br>
            <a:r>
              <a:rPr lang="ru-RU" sz="1100" dirty="0"/>
              <a:t/>
            </a:r>
            <a:br>
              <a:rPr lang="ru-RU" sz="1100" dirty="0"/>
            </a:br>
            <a:r>
              <a:rPr lang="ru-RU" sz="1100" dirty="0"/>
              <a:t/>
            </a:r>
            <a:br>
              <a:rPr lang="ru-RU" sz="1100" dirty="0"/>
            </a:br>
            <a:r>
              <a:rPr lang="ru-RU" sz="1100" dirty="0" smtClean="0"/>
              <a:t/>
            </a:r>
            <a:br>
              <a:rPr lang="ru-RU" sz="1100" dirty="0" smtClean="0"/>
            </a:br>
            <a:r>
              <a:rPr lang="ru-RU" sz="1100" dirty="0"/>
              <a:t/>
            </a:r>
            <a:br>
              <a:rPr lang="ru-RU" sz="1100" dirty="0"/>
            </a:br>
            <a:r>
              <a:rPr lang="ru-RU" sz="1050" dirty="0"/>
              <a:t/>
            </a:r>
            <a:br>
              <a:rPr lang="ru-RU" sz="105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
            </a:r>
            <a:br>
              <a:rPr lang="ru-RU" sz="1000" dirty="0" smtClean="0"/>
            </a:br>
            <a:r>
              <a:rPr lang="ru-RU" sz="1000" dirty="0"/>
              <a:t/>
            </a:r>
            <a:br>
              <a:rPr lang="ru-RU" sz="1000" dirty="0"/>
            </a:br>
            <a:r>
              <a:rPr lang="ru-RU" sz="1000" dirty="0"/>
              <a:t/>
            </a:r>
            <a:br>
              <a:rPr lang="ru-RU" sz="1000" dirty="0"/>
            </a:br>
            <a:r>
              <a:rPr lang="ru-RU" sz="1000" dirty="0" smtClean="0"/>
              <a:t/>
            </a:r>
            <a:br>
              <a:rPr lang="ru-RU" sz="1000" dirty="0" smtClean="0"/>
            </a:br>
            <a:r>
              <a:rPr lang="ru-RU" sz="800" dirty="0"/>
              <a:t/>
            </a:r>
            <a:br>
              <a:rPr lang="ru-RU" sz="800" dirty="0"/>
            </a:br>
            <a:r>
              <a:rPr lang="ru-RU" sz="800" dirty="0"/>
              <a:t/>
            </a:r>
            <a:br>
              <a:rPr lang="ru-RU" sz="800" dirty="0"/>
            </a:br>
            <a:r>
              <a:rPr lang="ru-RU" sz="800" dirty="0" smtClean="0"/>
              <a:t/>
            </a:r>
            <a:br>
              <a:rPr lang="ru-RU" sz="800" dirty="0" smtClean="0"/>
            </a:br>
            <a:r>
              <a:rPr lang="ru-RU" sz="800" dirty="0"/>
              <a:t/>
            </a:r>
            <a:br>
              <a:rPr lang="ru-RU" sz="800" dirty="0"/>
            </a:br>
            <a:r>
              <a:rPr lang="ru-RU" sz="800" dirty="0" smtClean="0"/>
              <a:t/>
            </a:r>
            <a:br>
              <a:rPr lang="ru-RU" sz="800" dirty="0" smtClean="0"/>
            </a:br>
            <a:r>
              <a:rPr lang="ru-RU" sz="800" dirty="0"/>
              <a:t/>
            </a:r>
            <a:br>
              <a:rPr lang="ru-RU" sz="800" dirty="0"/>
            </a:br>
            <a:r>
              <a:rPr lang="ru-RU" sz="900" dirty="0"/>
              <a:t/>
            </a:r>
            <a:br>
              <a:rPr lang="ru-RU" sz="900" dirty="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a:t>
            </a:r>
            <a:r>
              <a:rPr lang="ru-RU" sz="1000" dirty="0"/>
              <a:t/>
            </a:r>
            <a:br>
              <a:rPr lang="ru-RU" sz="1000" dirty="0"/>
            </a:br>
            <a:r>
              <a:rPr lang="ru-RU" sz="1050" dirty="0"/>
              <a:t/>
            </a:r>
            <a:br>
              <a:rPr lang="ru-RU" sz="1050" dirty="0"/>
            </a:br>
            <a:r>
              <a:rPr lang="ru-RU" sz="1100" dirty="0"/>
              <a:t/>
            </a:r>
            <a:br>
              <a:rPr lang="ru-RU" sz="1100" dirty="0"/>
            </a:br>
            <a:r>
              <a:rPr lang="ru-RU" sz="1200" dirty="0"/>
              <a:t/>
            </a:r>
            <a:br>
              <a:rPr lang="ru-RU" sz="1200" dirty="0"/>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897046"/>
            <a:ext cx="351601" cy="351601"/>
          </a:xfrm>
          <a:prstGeom prst="rect">
            <a:avLst/>
          </a:prstGeom>
        </p:spPr>
      </p:pic>
      <p:sp>
        <p:nvSpPr>
          <p:cNvPr id="7" name="Прямоугольник 6"/>
          <p:cNvSpPr/>
          <p:nvPr/>
        </p:nvSpPr>
        <p:spPr>
          <a:xfrm>
            <a:off x="1249463" y="764704"/>
            <a:ext cx="7344816" cy="616287"/>
          </a:xfrm>
          <a:prstGeom prst="rect">
            <a:avLst/>
          </a:prstGeom>
          <a:solidFill>
            <a:srgbClr val="CCFF99"/>
          </a:solidFill>
          <a:ln>
            <a:noFill/>
          </a:ln>
          <a:effectLst>
            <a:softEdge rad="3175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Заявление </a:t>
            </a:r>
            <a:r>
              <a:rPr lang="ru-RU" sz="1500" b="1" dirty="0">
                <a:solidFill>
                  <a:schemeClr val="tx1"/>
                </a:solidFill>
                <a:latin typeface="Times New Roman" panose="02020603050405020304" pitchFamily="18" charset="0"/>
                <a:cs typeface="Times New Roman" panose="02020603050405020304" pitchFamily="18" charset="0"/>
              </a:rPr>
              <a:t>на сдачу ГИА с указанием перечня предметов </a:t>
            </a:r>
            <a:r>
              <a:rPr lang="ru-RU" sz="1500" b="1" dirty="0" smtClean="0">
                <a:solidFill>
                  <a:schemeClr val="tx1"/>
                </a:solidFill>
                <a:latin typeface="Times New Roman" panose="02020603050405020304" pitchFamily="18" charset="0"/>
                <a:cs typeface="Times New Roman" panose="02020603050405020304" pitchFamily="18" charset="0"/>
              </a:rPr>
              <a:t>(</a:t>
            </a:r>
            <a:r>
              <a:rPr lang="ru-RU" sz="1500" b="1" dirty="0">
                <a:solidFill>
                  <a:schemeClr val="tx1"/>
                </a:solidFill>
                <a:latin typeface="Times New Roman" panose="02020603050405020304" pitchFamily="18" charset="0"/>
                <a:cs typeface="Times New Roman" panose="02020603050405020304" pitchFamily="18" charset="0"/>
              </a:rPr>
              <a:t>подается </a:t>
            </a:r>
            <a:r>
              <a:rPr lang="ru-RU" sz="1500" b="1" dirty="0" smtClean="0">
                <a:solidFill>
                  <a:schemeClr val="tx1"/>
                </a:solidFill>
                <a:latin typeface="Times New Roman" panose="02020603050405020304" pitchFamily="18" charset="0"/>
                <a:cs typeface="Times New Roman" panose="02020603050405020304" pitchFamily="18" charset="0"/>
              </a:rPr>
              <a:t>обучающимся </a:t>
            </a:r>
            <a:r>
              <a:rPr lang="ru-RU" sz="1500" b="1" dirty="0">
                <a:solidFill>
                  <a:schemeClr val="tx1"/>
                </a:solidFill>
                <a:latin typeface="Times New Roman" panose="02020603050405020304" pitchFamily="18" charset="0"/>
                <a:cs typeface="Times New Roman" panose="02020603050405020304" pitchFamily="18" charset="0"/>
              </a:rPr>
              <a:t>лично или </a:t>
            </a:r>
            <a:r>
              <a:rPr lang="ru-RU" sz="1500" b="1" dirty="0" smtClean="0">
                <a:solidFill>
                  <a:schemeClr val="tx1"/>
                </a:solidFill>
                <a:latin typeface="Times New Roman" panose="02020603050405020304" pitchFamily="18" charset="0"/>
                <a:cs typeface="Times New Roman" panose="02020603050405020304" pitchFamily="18" charset="0"/>
              </a:rPr>
              <a:t>его родителем (законным представителем))</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63356" y="1380991"/>
            <a:ext cx="7344816" cy="531621"/>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Письменное </a:t>
            </a:r>
            <a:r>
              <a:rPr lang="ru-RU" sz="1500" b="1" dirty="0">
                <a:solidFill>
                  <a:schemeClr val="tx1"/>
                </a:solidFill>
                <a:latin typeface="Times New Roman" panose="02020603050405020304" pitchFamily="18" charset="0"/>
                <a:cs typeface="Times New Roman" panose="02020603050405020304" pitchFamily="18" charset="0"/>
              </a:rPr>
              <a:t>разрешение на обработку персональных данных </a:t>
            </a: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1471000"/>
            <a:ext cx="351601" cy="351601"/>
          </a:xfrm>
          <a:prstGeom prst="rect">
            <a:avLst/>
          </a:prstGeom>
        </p:spPr>
      </p:pic>
      <p:sp>
        <p:nvSpPr>
          <p:cNvPr id="11" name="Прямоугольник 10"/>
          <p:cNvSpPr/>
          <p:nvPr/>
        </p:nvSpPr>
        <p:spPr>
          <a:xfrm>
            <a:off x="1249462" y="1912613"/>
            <a:ext cx="7367465" cy="798388"/>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r>
              <a:rPr lang="ru-RU" sz="1500" b="1" dirty="0">
                <a:solidFill>
                  <a:schemeClr val="tx1"/>
                </a:solidFill>
                <a:latin typeface="Times New Roman" panose="02020603050405020304" pitchFamily="18" charset="0"/>
                <a:cs typeface="Times New Roman" panose="02020603050405020304" pitchFamily="18" charset="0"/>
              </a:rPr>
              <a:t>К</a:t>
            </a:r>
            <a:r>
              <a:rPr lang="ru-RU" sz="1500" b="1" dirty="0" smtClean="0">
                <a:solidFill>
                  <a:schemeClr val="tx1"/>
                </a:solidFill>
                <a:latin typeface="Times New Roman" panose="02020603050405020304" pitchFamily="18" charset="0"/>
                <a:cs typeface="Times New Roman" panose="02020603050405020304" pitchFamily="18" charset="0"/>
              </a:rPr>
              <a:t>опия </a:t>
            </a:r>
            <a:r>
              <a:rPr lang="ru-RU" sz="1500" b="1" dirty="0">
                <a:solidFill>
                  <a:schemeClr val="tx1"/>
                </a:solidFill>
                <a:latin typeface="Times New Roman" panose="02020603050405020304" pitchFamily="18" charset="0"/>
                <a:cs typeface="Times New Roman" panose="02020603050405020304" pitchFamily="18" charset="0"/>
              </a:rPr>
              <a:t>документа, удостоверяющего личность </a:t>
            </a:r>
            <a:r>
              <a:rPr lang="ru-RU" sz="1500" b="1" dirty="0" smtClean="0">
                <a:solidFill>
                  <a:schemeClr val="tx1"/>
                </a:solidFill>
                <a:latin typeface="Times New Roman" panose="02020603050405020304" pitchFamily="18" charset="0"/>
                <a:cs typeface="Times New Roman" panose="02020603050405020304" pitchFamily="18" charset="0"/>
              </a:rPr>
              <a:t> (в случае отсутствия паспорта гражданина РФ – справка об обучении в ОО с реквизитами и фотографией обучающегося)  </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2136006"/>
            <a:ext cx="351601" cy="351601"/>
          </a:xfrm>
          <a:prstGeom prst="rect">
            <a:avLst/>
          </a:prstGeom>
        </p:spPr>
      </p:pic>
      <p:sp>
        <p:nvSpPr>
          <p:cNvPr id="12" name="Прямоугольник 11"/>
          <p:cNvSpPr/>
          <p:nvPr/>
        </p:nvSpPr>
        <p:spPr>
          <a:xfrm>
            <a:off x="1272112" y="2711001"/>
            <a:ext cx="7344816" cy="599950"/>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выпускников прошлых лет – оригинал и </a:t>
            </a:r>
            <a:r>
              <a:rPr lang="ru-RU" sz="1500" b="1" dirty="0">
                <a:solidFill>
                  <a:schemeClr val="tx1"/>
                </a:solidFill>
                <a:latin typeface="Times New Roman" panose="02020603050405020304" pitchFamily="18" charset="0"/>
                <a:cs typeface="Times New Roman" panose="02020603050405020304" pitchFamily="18" charset="0"/>
              </a:rPr>
              <a:t>копия документа, подтверждающего получение полного общего </a:t>
            </a:r>
            <a:r>
              <a:rPr lang="ru-RU" sz="1500" b="1" dirty="0" smtClean="0">
                <a:solidFill>
                  <a:schemeClr val="tx1"/>
                </a:solidFill>
                <a:latin typeface="Times New Roman" panose="02020603050405020304" pitchFamily="18" charset="0"/>
                <a:cs typeface="Times New Roman" panose="02020603050405020304" pitchFamily="18" charset="0"/>
              </a:rPr>
              <a:t>образования</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72112" y="3310951"/>
            <a:ext cx="7344816" cy="793686"/>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a:t>
            </a:r>
            <a:r>
              <a:rPr lang="ru-RU" sz="1500" b="1" dirty="0">
                <a:solidFill>
                  <a:schemeClr val="tx1"/>
                </a:solidFill>
                <a:latin typeface="Times New Roman" panose="02020603050405020304" pitchFamily="18" charset="0"/>
                <a:cs typeface="Times New Roman" panose="02020603050405020304" pitchFamily="18" charset="0"/>
              </a:rPr>
              <a:t>лиц, обучающихся по </a:t>
            </a:r>
            <a:r>
              <a:rPr lang="ru-RU" sz="1500" b="1" dirty="0" smtClean="0">
                <a:solidFill>
                  <a:schemeClr val="tx1"/>
                </a:solidFill>
                <a:latin typeface="Times New Roman" panose="02020603050405020304" pitchFamily="18" charset="0"/>
                <a:cs typeface="Times New Roman" panose="02020603050405020304" pitchFamily="18" charset="0"/>
              </a:rPr>
              <a:t>ОП </a:t>
            </a:r>
            <a:r>
              <a:rPr lang="ru-RU" sz="1500" b="1" dirty="0">
                <a:solidFill>
                  <a:schemeClr val="tx1"/>
                </a:solidFill>
                <a:latin typeface="Times New Roman" panose="02020603050405020304" pitchFamily="18" charset="0"/>
                <a:cs typeface="Times New Roman" panose="02020603050405020304" pitchFamily="18" charset="0"/>
              </a:rPr>
              <a:t>СПО </a:t>
            </a:r>
            <a:r>
              <a:rPr lang="ru-RU" sz="1500" b="1" dirty="0" smtClean="0">
                <a:solidFill>
                  <a:schemeClr val="tx1"/>
                </a:solidFill>
                <a:latin typeface="Times New Roman" panose="02020603050405020304" pitchFamily="18" charset="0"/>
                <a:cs typeface="Times New Roman" panose="02020603050405020304" pitchFamily="18" charset="0"/>
              </a:rPr>
              <a:t>- справка </a:t>
            </a:r>
            <a:r>
              <a:rPr lang="ru-RU" sz="1500" b="1" dirty="0">
                <a:solidFill>
                  <a:schemeClr val="tx1"/>
                </a:solidFill>
                <a:latin typeface="Times New Roman" panose="02020603050405020304" pitchFamily="18" charset="0"/>
                <a:cs typeface="Times New Roman" panose="02020603050405020304" pitchFamily="18" charset="0"/>
              </a:rPr>
              <a:t>из </a:t>
            </a:r>
            <a:r>
              <a:rPr lang="ru-RU" sz="1500" b="1" dirty="0" smtClean="0">
                <a:solidFill>
                  <a:schemeClr val="tx1"/>
                </a:solidFill>
                <a:latin typeface="Times New Roman" panose="02020603050405020304" pitchFamily="18" charset="0"/>
                <a:cs typeface="Times New Roman" panose="02020603050405020304" pitchFamily="18" charset="0"/>
              </a:rPr>
              <a:t>ОО, </a:t>
            </a:r>
            <a:r>
              <a:rPr lang="ru-RU" sz="1500" b="1" dirty="0">
                <a:solidFill>
                  <a:schemeClr val="tx1"/>
                </a:solidFill>
                <a:latin typeface="Times New Roman" panose="02020603050405020304" pitchFamily="18" charset="0"/>
                <a:cs typeface="Times New Roman" panose="02020603050405020304" pitchFamily="18" charset="0"/>
              </a:rPr>
              <a:t>в которой они проходят обучение,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освоение </a:t>
            </a:r>
            <a:r>
              <a:rPr lang="ru-RU" sz="1500" b="1" dirty="0" smtClean="0">
                <a:solidFill>
                  <a:schemeClr val="tx1"/>
                </a:solidFill>
                <a:latin typeface="Times New Roman" panose="02020603050405020304" pitchFamily="18" charset="0"/>
                <a:cs typeface="Times New Roman" panose="02020603050405020304" pitchFamily="18" charset="0"/>
              </a:rPr>
              <a:t>или завершение освоения образовательных </a:t>
            </a:r>
            <a:r>
              <a:rPr lang="ru-RU" sz="1500" b="1" dirty="0">
                <a:solidFill>
                  <a:schemeClr val="tx1"/>
                </a:solidFill>
                <a:latin typeface="Times New Roman" panose="02020603050405020304" pitchFamily="18" charset="0"/>
                <a:cs typeface="Times New Roman" panose="02020603050405020304" pitchFamily="18" charset="0"/>
              </a:rPr>
              <a:t>программ среднего общего образования </a:t>
            </a:r>
            <a:r>
              <a:rPr lang="ru-RU" sz="1500" b="1" dirty="0" smtClean="0">
                <a:solidFill>
                  <a:schemeClr val="tx1"/>
                </a:solidFill>
                <a:latin typeface="Times New Roman" panose="02020603050405020304" pitchFamily="18" charset="0"/>
                <a:cs typeface="Times New Roman" panose="02020603050405020304" pitchFamily="18" charset="0"/>
              </a:rPr>
              <a:t>в </a:t>
            </a:r>
            <a:r>
              <a:rPr lang="ru-RU" sz="1500" b="1" dirty="0">
                <a:solidFill>
                  <a:schemeClr val="tx1"/>
                </a:solidFill>
                <a:latin typeface="Times New Roman" panose="02020603050405020304" pitchFamily="18" charset="0"/>
                <a:cs typeface="Times New Roman" panose="02020603050405020304" pitchFamily="18" charset="0"/>
              </a:rPr>
              <a:t>текущем учебном году</a:t>
            </a:r>
            <a:r>
              <a:rPr lang="ru-RU" sz="1500" dirty="0">
                <a:solidFill>
                  <a:schemeClr val="tx1"/>
                </a:solidFill>
              </a:rPr>
              <a:t/>
            </a:r>
            <a:br>
              <a:rPr lang="ru-RU" sz="1500" dirty="0">
                <a:solidFill>
                  <a:schemeClr val="tx1"/>
                </a:solidFill>
              </a:rPr>
            </a:br>
            <a:endParaRPr lang="ru-RU" sz="1500" dirty="0">
              <a:solidFill>
                <a:schemeClr val="tx1"/>
              </a:solidFill>
            </a:endParaRPr>
          </a:p>
        </p:txBody>
      </p:sp>
      <p:sp>
        <p:nvSpPr>
          <p:cNvPr id="19" name="Прямоугольник 18"/>
          <p:cNvSpPr/>
          <p:nvPr/>
        </p:nvSpPr>
        <p:spPr>
          <a:xfrm>
            <a:off x="1263356" y="4104638"/>
            <a:ext cx="7344816" cy="692514"/>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a:t>
            </a:r>
            <a:r>
              <a:rPr lang="ru-RU" sz="1500" b="1" dirty="0">
                <a:solidFill>
                  <a:schemeClr val="tx1"/>
                </a:solidFill>
                <a:latin typeface="Times New Roman" panose="02020603050405020304" pitchFamily="18" charset="0"/>
                <a:cs typeface="Times New Roman" panose="02020603050405020304" pitchFamily="18" charset="0"/>
              </a:rPr>
              <a:t>, </a:t>
            </a:r>
            <a:r>
              <a:rPr lang="ru-RU" sz="1500" b="1" dirty="0" smtClean="0">
                <a:solidFill>
                  <a:schemeClr val="tx1"/>
                </a:solidFill>
                <a:latin typeface="Times New Roman" panose="02020603050405020304" pitchFamily="18" charset="0"/>
                <a:cs typeface="Times New Roman" panose="02020603050405020304" pitchFamily="18" charset="0"/>
              </a:rPr>
              <a:t>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с </a:t>
            </a:r>
            <a:r>
              <a:rPr lang="ru-RU" sz="1500" b="1" dirty="0" smtClean="0">
                <a:solidFill>
                  <a:schemeClr val="tx1"/>
                </a:solidFill>
                <a:latin typeface="Times New Roman" panose="02020603050405020304" pitchFamily="18" charset="0"/>
                <a:cs typeface="Times New Roman" panose="02020603050405020304" pitchFamily="18" charset="0"/>
              </a:rPr>
              <a:t>ОВЗ - копия </a:t>
            </a:r>
            <a:r>
              <a:rPr lang="ru-RU" sz="1500" b="1" dirty="0">
                <a:solidFill>
                  <a:schemeClr val="tx1"/>
                </a:solidFill>
                <a:latin typeface="Times New Roman" panose="02020603050405020304" pitchFamily="18" charset="0"/>
                <a:cs typeface="Times New Roman" panose="02020603050405020304" pitchFamily="18" charset="0"/>
              </a:rPr>
              <a:t>рекомендаций психолого-медико-педагогической </a:t>
            </a:r>
            <a:r>
              <a:rPr lang="ru-RU" sz="1500" b="1" dirty="0" smtClean="0">
                <a:solidFill>
                  <a:schemeClr val="tx1"/>
                </a:solidFill>
                <a:latin typeface="Times New Roman" panose="02020603050405020304" pitchFamily="18" charset="0"/>
                <a:cs typeface="Times New Roman" panose="02020603050405020304" pitchFamily="18" charset="0"/>
              </a:rPr>
              <a:t>комиссии</a:t>
            </a:r>
            <a:endParaRPr lang="ru-RU" sz="15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263356" y="4797152"/>
            <a:ext cx="7326021" cy="1008112"/>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 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a:t>
            </a:r>
            <a:r>
              <a:rPr lang="ru-RU" sz="1500" b="1" dirty="0" smtClean="0">
                <a:solidFill>
                  <a:schemeClr val="tx1"/>
                </a:solidFill>
                <a:latin typeface="Times New Roman" panose="02020603050405020304" pitchFamily="18" charset="0"/>
                <a:cs typeface="Times New Roman" panose="02020603050405020304" pitchFamily="18" charset="0"/>
              </a:rPr>
              <a:t>детей-инвалидов </a:t>
            </a:r>
            <a:r>
              <a:rPr lang="ru-RU" sz="1500" b="1" dirty="0">
                <a:solidFill>
                  <a:schemeClr val="tx1"/>
                </a:solidFill>
                <a:latin typeface="Times New Roman" panose="02020603050405020304" pitchFamily="18" charset="0"/>
                <a:cs typeface="Times New Roman" panose="02020603050405020304" pitchFamily="18" charset="0"/>
              </a:rPr>
              <a:t>и </a:t>
            </a:r>
            <a:r>
              <a:rPr lang="ru-RU" sz="1500" b="1" dirty="0" smtClean="0">
                <a:solidFill>
                  <a:schemeClr val="tx1"/>
                </a:solidFill>
                <a:latin typeface="Times New Roman" panose="02020603050405020304" pitchFamily="18" charset="0"/>
                <a:cs typeface="Times New Roman" panose="02020603050405020304" pitchFamily="18" charset="0"/>
              </a:rPr>
              <a:t>инвалидов </a:t>
            </a:r>
            <a:r>
              <a:rPr lang="ru-RU" sz="1500" b="1" dirty="0">
                <a:solidFill>
                  <a:schemeClr val="tx1"/>
                </a:solidFill>
                <a:latin typeface="Times New Roman" panose="02020603050405020304" pitchFamily="18" charset="0"/>
                <a:cs typeface="Times New Roman" panose="02020603050405020304" pitchFamily="18" charset="0"/>
              </a:rPr>
              <a:t>- оригинал или </a:t>
            </a:r>
            <a:r>
              <a:rPr lang="ru-RU" sz="1500" b="1" dirty="0" smtClean="0">
                <a:solidFill>
                  <a:schemeClr val="tx1"/>
                </a:solidFill>
                <a:latin typeface="Times New Roman" panose="02020603050405020304" pitchFamily="18" charset="0"/>
                <a:cs typeface="Times New Roman" panose="02020603050405020304" pitchFamily="18" charset="0"/>
              </a:rPr>
              <a:t>заверенная </a:t>
            </a:r>
            <a:r>
              <a:rPr lang="ru-RU" sz="1500" b="1" dirty="0">
                <a:solidFill>
                  <a:schemeClr val="tx1"/>
                </a:solidFill>
                <a:latin typeface="Times New Roman" panose="02020603050405020304" pitchFamily="18" charset="0"/>
                <a:cs typeface="Times New Roman" panose="02020603050405020304" pitchFamily="18" charset="0"/>
              </a:rPr>
              <a:t>в установленном порядке </a:t>
            </a:r>
            <a:r>
              <a:rPr lang="ru-RU" sz="1500" b="1" dirty="0" smtClean="0">
                <a:solidFill>
                  <a:schemeClr val="tx1"/>
                </a:solidFill>
                <a:latin typeface="Times New Roman" panose="02020603050405020304" pitchFamily="18" charset="0"/>
                <a:cs typeface="Times New Roman" panose="02020603050405020304" pitchFamily="18" charset="0"/>
              </a:rPr>
              <a:t>копия </a:t>
            </a:r>
            <a:r>
              <a:rPr lang="ru-RU" sz="1500" b="1" dirty="0">
                <a:solidFill>
                  <a:schemeClr val="tx1"/>
                </a:solidFill>
                <a:latin typeface="Times New Roman" panose="02020603050405020304" pitchFamily="18" charset="0"/>
                <a:cs typeface="Times New Roman" panose="02020603050405020304" pitchFamily="18" charset="0"/>
              </a:rPr>
              <a:t>справки,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факт установления инвалидности, </a:t>
            </a:r>
            <a:r>
              <a:rPr lang="ru-RU" sz="1500" b="1" dirty="0" smtClean="0">
                <a:solidFill>
                  <a:schemeClr val="tx1"/>
                </a:solidFill>
                <a:latin typeface="Times New Roman" panose="02020603050405020304" pitchFamily="18" charset="0"/>
                <a:cs typeface="Times New Roman" panose="02020603050405020304" pitchFamily="18" charset="0"/>
              </a:rPr>
              <a:t>выданная </a:t>
            </a:r>
            <a:r>
              <a:rPr lang="ru-RU" sz="1500" b="1" dirty="0">
                <a:solidFill>
                  <a:schemeClr val="tx1"/>
                </a:solidFill>
                <a:latin typeface="Times New Roman" panose="02020603050405020304" pitchFamily="18" charset="0"/>
                <a:cs typeface="Times New Roman" panose="02020603050405020304" pitchFamily="18" charset="0"/>
              </a:rPr>
              <a:t>федеральным государственным учреждением медико-социальной </a:t>
            </a:r>
            <a:r>
              <a:rPr lang="ru-RU" sz="1500" b="1" dirty="0" smtClean="0">
                <a:solidFill>
                  <a:schemeClr val="tx1"/>
                </a:solidFill>
                <a:latin typeface="Times New Roman" panose="02020603050405020304" pitchFamily="18" charset="0"/>
                <a:cs typeface="Times New Roman" panose="02020603050405020304" pitchFamily="18" charset="0"/>
              </a:rPr>
              <a:t>экспертизы</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2731448"/>
            <a:ext cx="351601" cy="351601"/>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3428999"/>
            <a:ext cx="351601" cy="351601"/>
          </a:xfrm>
          <a:prstGeom prst="rect">
            <a:avLst/>
          </a:prstGeom>
        </p:spPr>
      </p:pic>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4" y="4168893"/>
            <a:ext cx="351601" cy="351601"/>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73" y="5024056"/>
            <a:ext cx="351601" cy="351601"/>
          </a:xfrm>
          <a:prstGeom prst="rect">
            <a:avLst/>
          </a:prstGeom>
        </p:spPr>
      </p:pic>
      <p:sp>
        <p:nvSpPr>
          <p:cNvPr id="26" name="Прямоугольник 25"/>
          <p:cNvSpPr/>
          <p:nvPr/>
        </p:nvSpPr>
        <p:spPr>
          <a:xfrm>
            <a:off x="1249462" y="188640"/>
            <a:ext cx="7339914" cy="504056"/>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Комплект </a:t>
            </a:r>
            <a:r>
              <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документов для </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a:t>
            </a: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61821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758608"/>
          </a:xfrm>
        </p:spPr>
      </p:pic>
      <p:sp>
        <p:nvSpPr>
          <p:cNvPr id="3" name="Заголовок 2"/>
          <p:cNvSpPr>
            <a:spLocks noGrp="1"/>
          </p:cNvSpPr>
          <p:nvPr>
            <p:ph type="title"/>
          </p:nvPr>
        </p:nvSpPr>
        <p:spPr>
          <a:xfrm>
            <a:off x="457200" y="476672"/>
            <a:ext cx="8229600" cy="568863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2" name="Скругленный прямоугольник 1"/>
          <p:cNvSpPr/>
          <p:nvPr/>
        </p:nvSpPr>
        <p:spPr>
          <a:xfrm>
            <a:off x="596352" y="260648"/>
            <a:ext cx="7799039" cy="193258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аттестата </a:t>
            </a:r>
          </a:p>
          <a:p>
            <a:pPr algn="ct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a:t>
            </a: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11-х классов</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необходимо получить положительные результаты на экзаменах по </a:t>
            </a:r>
          </a:p>
          <a:p>
            <a:pPr algn="ct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русскому языку</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a:t>
            </a:r>
            <a:r>
              <a:rPr lang="ru-RU"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sz="2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636912"/>
            <a:ext cx="2016224" cy="2471687"/>
          </a:xfrm>
          <a:prstGeom prst="rect">
            <a:avLst/>
          </a:prstGeom>
          <a:effectLst>
            <a:softEdge rad="63500"/>
          </a:effectLst>
        </p:spPr>
      </p:pic>
      <p:sp>
        <p:nvSpPr>
          <p:cNvPr id="7" name="Прямоугольник с двумя скругленными противолежащими углами 6"/>
          <p:cNvSpPr/>
          <p:nvPr/>
        </p:nvSpPr>
        <p:spPr>
          <a:xfrm>
            <a:off x="3851920" y="2492896"/>
            <a:ext cx="4392488" cy="2664296"/>
          </a:xfrm>
          <a:prstGeom prst="round2DiagRect">
            <a:avLst/>
          </a:prstGeom>
          <a:solidFill>
            <a:srgbClr val="CCFFCC"/>
          </a:solidFill>
          <a:ln>
            <a:noFill/>
          </a:ln>
          <a:effectLst>
            <a:reflection blurRad="6350" stA="50000" endA="300" endPos="385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rPr>
              <a:t>Предметы по выбору в форме ЕГЭ выпускником выбираются исключительно для поступления в ОО ВО</a:t>
            </a:r>
            <a:endPar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6247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7" y="0"/>
            <a:ext cx="9143999" cy="6758608"/>
          </a:xfrm>
        </p:spPr>
      </p:pic>
      <p:sp>
        <p:nvSpPr>
          <p:cNvPr id="3" name="Заголовок 2"/>
          <p:cNvSpPr>
            <a:spLocks noGrp="1"/>
          </p:cNvSpPr>
          <p:nvPr>
            <p:ph type="title"/>
          </p:nvPr>
        </p:nvSpPr>
        <p:spPr>
          <a:xfrm>
            <a:off x="457200" y="188640"/>
            <a:ext cx="8363272" cy="5976664"/>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260648"/>
            <a:ext cx="8157268" cy="5904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8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Минимальное количество баллов</a:t>
            </a:r>
            <a:r>
              <a:rPr lang="ru-RU" altLang="ru-RU"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ЕГЭ</a:t>
            </a: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r>
              <a:rPr lang="ru-RU" altLang="ru-RU" dirty="0" smtClean="0">
                <a:solidFill>
                  <a:schemeClr val="tx1"/>
                </a:solidFill>
                <a:latin typeface="Times New Roman" panose="02020603050405020304" pitchFamily="18" charset="0"/>
                <a:cs typeface="Times New Roman" panose="02020603050405020304" pitchFamily="18" charset="0"/>
              </a:rPr>
              <a:t> </a:t>
            </a: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66301" y="885196"/>
            <a:ext cx="4725777" cy="1751715"/>
          </a:xfrm>
          <a:prstGeom prst="rect">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4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a:t>
            </a:r>
            <a:r>
              <a:rPr lang="ru-RU" altLang="ru-RU" sz="24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аттестата</a:t>
            </a:r>
          </a:p>
          <a:p>
            <a:r>
              <a:rPr lang="ru-RU" altLang="ru-RU" sz="24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400" b="1" dirty="0">
                <a:solidFill>
                  <a:srgbClr val="002060"/>
                </a:solidFill>
                <a:latin typeface="Times New Roman" panose="02020603050405020304" pitchFamily="18" charset="0"/>
                <a:cs typeface="Times New Roman" panose="02020603050405020304" pitchFamily="18" charset="0"/>
              </a:rPr>
              <a:t>язык</a:t>
            </a:r>
            <a:r>
              <a:rPr lang="ru-RU" altLang="ru-RU" sz="2400" b="1" dirty="0">
                <a:solidFill>
                  <a:schemeClr val="tx1"/>
                </a:solidFill>
                <a:latin typeface="Times New Roman" panose="02020603050405020304" pitchFamily="18" charset="0"/>
                <a:cs typeface="Times New Roman" panose="02020603050405020304" pitchFamily="18" charset="0"/>
              </a:rPr>
              <a:t> – </a:t>
            </a:r>
            <a:r>
              <a:rPr lang="ru-RU" altLang="ru-RU" sz="2400" b="1" dirty="0" smtClean="0">
                <a:solidFill>
                  <a:srgbClr val="FF0000"/>
                </a:solidFill>
                <a:latin typeface="Times New Roman" panose="02020603050405020304" pitchFamily="18" charset="0"/>
                <a:cs typeface="Times New Roman" panose="02020603050405020304" pitchFamily="18" charset="0"/>
              </a:rPr>
              <a:t>24</a:t>
            </a:r>
            <a:endParaRPr lang="ru-RU" altLang="ru-RU" sz="2400" b="1" dirty="0">
              <a:solidFill>
                <a:srgbClr val="FF0000"/>
              </a:solidFill>
              <a:latin typeface="Times New Roman" panose="02020603050405020304" pitchFamily="18" charset="0"/>
              <a:cs typeface="Times New Roman" panose="02020603050405020304" pitchFamily="18" charset="0"/>
            </a:endParaRPr>
          </a:p>
          <a:p>
            <a:r>
              <a:rPr lang="ru-RU" altLang="ru-RU" sz="2400" b="1" dirty="0" smtClean="0">
                <a:solidFill>
                  <a:srgbClr val="002060"/>
                </a:solidFill>
                <a:latin typeface="Times New Roman" panose="02020603050405020304" pitchFamily="18" charset="0"/>
                <a:cs typeface="Times New Roman" panose="02020603050405020304" pitchFamily="18" charset="0"/>
              </a:rPr>
              <a:t>математика </a:t>
            </a:r>
          </a:p>
          <a:p>
            <a:r>
              <a:rPr lang="ru-RU" altLang="ru-RU" sz="2400" b="1" dirty="0" smtClean="0">
                <a:solidFill>
                  <a:srgbClr val="002060"/>
                </a:solidFill>
                <a:latin typeface="Times New Roman" panose="02020603050405020304" pitchFamily="18" charset="0"/>
                <a:cs typeface="Times New Roman" panose="02020603050405020304" pitchFamily="18" charset="0"/>
              </a:rPr>
              <a:t>(профильный уровень)</a:t>
            </a:r>
            <a:r>
              <a:rPr lang="ru-RU" altLang="ru-RU" sz="2400" b="1" dirty="0" smtClean="0">
                <a:solidFill>
                  <a:schemeClr val="tx1"/>
                </a:solidFill>
                <a:latin typeface="Times New Roman" panose="02020603050405020304" pitchFamily="18" charset="0"/>
                <a:cs typeface="Times New Roman" panose="02020603050405020304" pitchFamily="18" charset="0"/>
              </a:rPr>
              <a:t> </a:t>
            </a:r>
            <a:r>
              <a:rPr lang="ru-RU" altLang="ru-RU" sz="2400" b="1" dirty="0">
                <a:solidFill>
                  <a:schemeClr val="tx1"/>
                </a:solidFill>
                <a:latin typeface="Times New Roman" panose="02020603050405020304" pitchFamily="18" charset="0"/>
                <a:cs typeface="Times New Roman" panose="02020603050405020304" pitchFamily="18" charset="0"/>
              </a:rPr>
              <a:t>– </a:t>
            </a:r>
            <a:r>
              <a:rPr lang="ru-RU" altLang="ru-RU" sz="2400" b="1" dirty="0" smtClean="0">
                <a:solidFill>
                  <a:schemeClr val="tx1"/>
                </a:solidFill>
                <a:latin typeface="Times New Roman" panose="02020603050405020304" pitchFamily="18" charset="0"/>
                <a:cs typeface="Times New Roman" panose="02020603050405020304" pitchFamily="18" charset="0"/>
              </a:rPr>
              <a:t>27</a:t>
            </a:r>
            <a:endParaRPr lang="ru-RU" sz="2400" b="1" dirty="0"/>
          </a:p>
        </p:txBody>
      </p:sp>
      <p:sp>
        <p:nvSpPr>
          <p:cNvPr id="8" name="Прямоугольник 7"/>
          <p:cNvSpPr/>
          <p:nvPr/>
        </p:nvSpPr>
        <p:spPr>
          <a:xfrm>
            <a:off x="576986" y="2780928"/>
            <a:ext cx="4715093" cy="3096344"/>
          </a:xfrm>
          <a:prstGeom prst="rect">
            <a:avLst/>
          </a:prstGeom>
          <a:solidFill>
            <a:schemeClr val="accent1">
              <a:lumMod val="20000"/>
              <a:lumOff val="80000"/>
            </a:schemeClr>
          </a:solidFill>
          <a:ln>
            <a:solidFill>
              <a:schemeClr val="accent5">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поступления в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ВУЗ</a:t>
            </a:r>
          </a:p>
          <a:p>
            <a:r>
              <a:rPr lang="ru-RU" altLang="ru-RU" sz="22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200" b="1" dirty="0">
                <a:solidFill>
                  <a:srgbClr val="002060"/>
                </a:solidFill>
                <a:latin typeface="Times New Roman" panose="02020603050405020304" pitchFamily="18" charset="0"/>
                <a:cs typeface="Times New Roman" panose="02020603050405020304" pitchFamily="18" charset="0"/>
              </a:rPr>
              <a:t>язык</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rgbClr val="FF0000"/>
                </a:solidFill>
                <a:latin typeface="Times New Roman" panose="02020603050405020304" pitchFamily="18" charset="0"/>
                <a:cs typeface="Times New Roman" panose="02020603050405020304" pitchFamily="18" charset="0"/>
              </a:rPr>
              <a:t>36</a:t>
            </a:r>
            <a:endParaRPr lang="ru-RU" altLang="ru-RU" sz="2200" b="1" dirty="0">
              <a:solidFill>
                <a:srgbClr val="FF0000"/>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математика</a:t>
            </a:r>
            <a:r>
              <a:rPr lang="ru-RU" altLang="ru-RU" sz="2200" b="1" dirty="0">
                <a:solidFill>
                  <a:schemeClr val="tx1"/>
                </a:solidFill>
                <a:latin typeface="Times New Roman" panose="02020603050405020304" pitchFamily="18" charset="0"/>
                <a:cs typeface="Times New Roman" panose="02020603050405020304" pitchFamily="18" charset="0"/>
              </a:rPr>
              <a:t> – 27   </a:t>
            </a:r>
          </a:p>
          <a:p>
            <a:r>
              <a:rPr lang="ru-RU" altLang="ru-RU" sz="2200" b="1" dirty="0">
                <a:solidFill>
                  <a:srgbClr val="002060"/>
                </a:solidFill>
                <a:latin typeface="Times New Roman" panose="02020603050405020304" pitchFamily="18" charset="0"/>
                <a:cs typeface="Times New Roman" panose="02020603050405020304" pitchFamily="18" charset="0"/>
              </a:rPr>
              <a:t>физика, химия, биология</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36</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информатика и ИКТ</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40</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история, литература</a:t>
            </a:r>
            <a:r>
              <a:rPr lang="ru-RU" altLang="ru-RU" sz="2200" b="1" dirty="0">
                <a:solidFill>
                  <a:schemeClr val="tx1"/>
                </a:solidFill>
                <a:latin typeface="Times New Roman" panose="02020603050405020304" pitchFamily="18" charset="0"/>
                <a:cs typeface="Times New Roman" panose="02020603050405020304" pitchFamily="18" charset="0"/>
              </a:rPr>
              <a:t>  – 32   </a:t>
            </a:r>
          </a:p>
          <a:p>
            <a:r>
              <a:rPr lang="ru-RU" altLang="ru-RU" sz="2200" b="1" dirty="0">
                <a:solidFill>
                  <a:srgbClr val="002060"/>
                </a:solidFill>
                <a:latin typeface="Times New Roman" panose="02020603050405020304" pitchFamily="18" charset="0"/>
                <a:cs typeface="Times New Roman" panose="02020603050405020304" pitchFamily="18" charset="0"/>
              </a:rPr>
              <a:t>география</a:t>
            </a:r>
            <a:r>
              <a:rPr lang="ru-RU" altLang="ru-RU" sz="2200" b="1" dirty="0">
                <a:solidFill>
                  <a:schemeClr val="tx1"/>
                </a:solidFill>
                <a:latin typeface="Times New Roman" panose="02020603050405020304" pitchFamily="18" charset="0"/>
                <a:cs typeface="Times New Roman" panose="02020603050405020304" pitchFamily="18" charset="0"/>
              </a:rPr>
              <a:t> – 37   </a:t>
            </a:r>
          </a:p>
          <a:p>
            <a:r>
              <a:rPr lang="ru-RU" altLang="ru-RU" sz="2200" b="1" dirty="0">
                <a:solidFill>
                  <a:srgbClr val="002060"/>
                </a:solidFill>
                <a:latin typeface="Times New Roman" panose="02020603050405020304" pitchFamily="18" charset="0"/>
                <a:cs typeface="Times New Roman" panose="02020603050405020304" pitchFamily="18" charset="0"/>
              </a:rPr>
              <a:t>обществознание</a:t>
            </a:r>
            <a:r>
              <a:rPr lang="ru-RU" altLang="ru-RU" sz="2200" b="1" dirty="0">
                <a:solidFill>
                  <a:schemeClr val="tx1"/>
                </a:solidFill>
                <a:latin typeface="Times New Roman" panose="02020603050405020304" pitchFamily="18" charset="0"/>
                <a:cs typeface="Times New Roman" panose="02020603050405020304" pitchFamily="18" charset="0"/>
              </a:rPr>
              <a:t> – </a:t>
            </a:r>
            <a:r>
              <a:rPr lang="ru-RU" altLang="ru-RU" sz="2200" b="1" dirty="0" smtClean="0">
                <a:solidFill>
                  <a:schemeClr val="tx1"/>
                </a:solidFill>
                <a:latin typeface="Times New Roman" panose="02020603050405020304" pitchFamily="18" charset="0"/>
                <a:cs typeface="Times New Roman" panose="02020603050405020304" pitchFamily="18" charset="0"/>
              </a:rPr>
              <a:t>42</a:t>
            </a:r>
            <a:endParaRPr lang="ru-RU" altLang="ru-RU" sz="2200" b="1" dirty="0">
              <a:solidFill>
                <a:schemeClr val="tx1"/>
              </a:solidFill>
              <a:latin typeface="Times New Roman" panose="02020603050405020304" pitchFamily="18" charset="0"/>
              <a:cs typeface="Times New Roman" panose="02020603050405020304" pitchFamily="18" charset="0"/>
            </a:endParaRPr>
          </a:p>
          <a:p>
            <a:r>
              <a:rPr lang="ru-RU" altLang="ru-RU" sz="2200" b="1" dirty="0">
                <a:solidFill>
                  <a:srgbClr val="002060"/>
                </a:solidFill>
                <a:latin typeface="Times New Roman" panose="02020603050405020304" pitchFamily="18" charset="0"/>
                <a:cs typeface="Times New Roman" panose="02020603050405020304" pitchFamily="18" charset="0"/>
              </a:rPr>
              <a:t>иностранные </a:t>
            </a:r>
            <a:r>
              <a:rPr lang="ru-RU" altLang="ru-RU" sz="2200" b="1" dirty="0" smtClean="0">
                <a:solidFill>
                  <a:srgbClr val="002060"/>
                </a:solidFill>
                <a:latin typeface="Times New Roman" panose="02020603050405020304" pitchFamily="18" charset="0"/>
                <a:cs typeface="Times New Roman" panose="02020603050405020304" pitchFamily="18" charset="0"/>
              </a:rPr>
              <a:t>языки</a:t>
            </a:r>
            <a:r>
              <a:rPr lang="ru-RU" altLang="ru-RU" sz="2200" b="1" dirty="0" smtClean="0">
                <a:solidFill>
                  <a:schemeClr val="tx1"/>
                </a:solidFill>
                <a:latin typeface="Times New Roman" panose="02020603050405020304" pitchFamily="18" charset="0"/>
                <a:cs typeface="Times New Roman" panose="02020603050405020304" pitchFamily="18" charset="0"/>
              </a:rPr>
              <a:t> – 22</a:t>
            </a:r>
            <a:endParaRPr lang="ru-RU" sz="2200" b="1"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79" y="980728"/>
            <a:ext cx="3059831" cy="2038613"/>
          </a:xfrm>
          <a:prstGeom prst="rect">
            <a:avLst/>
          </a:prstGeom>
          <a:effectLst>
            <a:softEdge rad="127000"/>
          </a:effectLst>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3140968"/>
            <a:ext cx="2592288" cy="1954187"/>
          </a:xfrm>
          <a:prstGeom prst="rect">
            <a:avLst/>
          </a:prstGeom>
          <a:effectLst>
            <a:softEdge rad="63500"/>
          </a:effectLst>
        </p:spPr>
      </p:pic>
    </p:spTree>
    <p:extLst>
      <p:ext uri="{BB962C8B-B14F-4D97-AF65-F5344CB8AC3E}">
        <p14:creationId xmlns:p14="http://schemas.microsoft.com/office/powerpoint/2010/main" val="139820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Заголовок 2"/>
          <p:cNvSpPr>
            <a:spLocks noGrp="1"/>
          </p:cNvSpPr>
          <p:nvPr>
            <p:ph type="title"/>
          </p:nvPr>
        </p:nvSpPr>
        <p:spPr>
          <a:xfrm>
            <a:off x="457200" y="260648"/>
            <a:ext cx="8229600" cy="5904656"/>
          </a:xfrm>
        </p:spPr>
        <p:txBody>
          <a:bodyPr>
            <a:normAutofit fontScale="90000"/>
          </a:bodyPr>
          <a:lstStyle/>
          <a:p>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40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Результаты ГИА-11</a:t>
            </a:r>
            <a:br>
              <a:rPr lang="ru-RU" altLang="ru-RU" sz="40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Результаты ГИА в форме </a:t>
            </a:r>
            <a:r>
              <a:rPr lang="ru-RU" altLang="ru-RU" sz="2100" b="1" dirty="0">
                <a:solidFill>
                  <a:srgbClr val="C00000"/>
                </a:solidFill>
                <a:latin typeface="Times New Roman" pitchFamily="18" charset="0"/>
                <a:cs typeface="Times New Roman" pitchFamily="18" charset="0"/>
              </a:rPr>
              <a:t>ГВЭ</a:t>
            </a:r>
            <a:r>
              <a:rPr lang="ru-RU" altLang="ru-RU" sz="2100" b="1" dirty="0" smtClean="0">
                <a:solidFill>
                  <a:srgbClr val="2430A6"/>
                </a:solidFill>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признаются удовлетворительными в случае если обучающийся по</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русскому языку и математике</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получил отметку</a:t>
            </a:r>
            <a:r>
              <a:rPr lang="ru-RU" altLang="ru-RU" sz="2100" b="1" dirty="0" smtClean="0">
                <a:solidFill>
                  <a:srgbClr val="2430A6"/>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не ниже удовлетворительной </a:t>
            </a:r>
            <a:r>
              <a:rPr lang="ru-RU" altLang="ru-RU" sz="2100" b="1" dirty="0" smtClean="0">
                <a:solidFill>
                  <a:srgbClr val="07077F"/>
                </a:solidFill>
                <a:latin typeface="Times New Roman" pitchFamily="18" charset="0"/>
                <a:cs typeface="Times New Roman" pitchFamily="18" charset="0"/>
              </a:rPr>
              <a:t>(три балла).</a:t>
            </a:r>
            <a:r>
              <a:rPr lang="ru-RU" altLang="ru-RU" sz="2100" b="1" dirty="0" smtClean="0">
                <a:solidFill>
                  <a:srgbClr val="2430A6"/>
                </a:solidFill>
                <a:latin typeface="Times New Roman" pitchFamily="18" charset="0"/>
                <a:cs typeface="Times New Roman" pitchFamily="18" charset="0"/>
              </a:rPr>
              <a:t/>
            </a:r>
            <a:br>
              <a:rPr lang="ru-RU" altLang="ru-RU" sz="2100" b="1" dirty="0" smtClean="0">
                <a:solidFill>
                  <a:srgbClr val="2430A6"/>
                </a:solidFill>
                <a:latin typeface="Times New Roman" pitchFamily="18" charset="0"/>
                <a:cs typeface="Times New Roman" pitchFamily="18" charset="0"/>
              </a:rPr>
            </a:br>
            <a:r>
              <a:rPr lang="ru-RU" altLang="ru-RU" sz="2200" b="1" dirty="0" smtClean="0">
                <a:solidFill>
                  <a:srgbClr val="2430A6"/>
                </a:solidFill>
                <a:latin typeface="Times New Roman" pitchFamily="18" charset="0"/>
                <a:cs typeface="Times New Roman" pitchFamily="18" charset="0"/>
              </a:rPr>
              <a:t/>
            </a:r>
            <a:br>
              <a:rPr lang="ru-RU" altLang="ru-RU" sz="2200" b="1" dirty="0" smtClean="0">
                <a:solidFill>
                  <a:srgbClr val="2430A6"/>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результат ниже минимального количества баллов </a:t>
            </a:r>
            <a:r>
              <a:rPr lang="ru-RU" altLang="ru-RU" sz="2100" b="1" dirty="0">
                <a:solidFill>
                  <a:srgbClr val="C00000"/>
                </a:solidFill>
                <a:latin typeface="Times New Roman" pitchFamily="18" charset="0"/>
                <a:cs typeface="Times New Roman" pitchFamily="18" charset="0"/>
              </a:rPr>
              <a:t>по одному из обязательных предметов (русский язык </a:t>
            </a:r>
            <a:r>
              <a:rPr lang="ru-RU" altLang="ru-RU" sz="2100" b="1" dirty="0" smtClean="0">
                <a:solidFill>
                  <a:srgbClr val="C00000"/>
                </a:solidFill>
                <a:latin typeface="Times New Roman" pitchFamily="18" charset="0"/>
                <a:cs typeface="Times New Roman" pitchFamily="18" charset="0"/>
              </a:rPr>
              <a:t/>
            </a:r>
            <a:br>
              <a:rPr lang="ru-RU" altLang="ru-RU" sz="2100" b="1" dirty="0" smtClean="0">
                <a:solidFill>
                  <a:srgbClr val="C00000"/>
                </a:solidFill>
                <a:latin typeface="Times New Roman" pitchFamily="18" charset="0"/>
                <a:cs typeface="Times New Roman" pitchFamily="18" charset="0"/>
              </a:rPr>
            </a:br>
            <a:r>
              <a:rPr lang="ru-RU" altLang="ru-RU" sz="2100" b="1" dirty="0" smtClean="0">
                <a:solidFill>
                  <a:srgbClr val="C00000"/>
                </a:solidFill>
                <a:latin typeface="Times New Roman" pitchFamily="18" charset="0"/>
                <a:cs typeface="Times New Roman" pitchFamily="18" charset="0"/>
              </a:rPr>
              <a:t>или </a:t>
            </a:r>
            <a:r>
              <a:rPr lang="ru-RU" altLang="ru-RU" sz="2100" b="1" dirty="0">
                <a:solidFill>
                  <a:srgbClr val="C00000"/>
                </a:solidFill>
                <a:latin typeface="Times New Roman" pitchFamily="18" charset="0"/>
                <a:cs typeface="Times New Roman" pitchFamily="18" charset="0"/>
              </a:rPr>
              <a:t>математика)</a:t>
            </a:r>
            <a:r>
              <a:rPr lang="ru-RU" altLang="ru-RU" sz="2100" b="1" dirty="0">
                <a:solidFill>
                  <a:srgbClr val="07077F"/>
                </a:solidFill>
                <a:latin typeface="Times New Roman" pitchFamily="18" charset="0"/>
                <a:cs typeface="Times New Roman" pitchFamily="18" charset="0"/>
              </a:rPr>
              <a:t>,</a:t>
            </a:r>
            <a:r>
              <a:rPr lang="ru-RU" altLang="ru-RU" sz="2100" b="1" dirty="0">
                <a:solidFill>
                  <a:srgbClr val="2430A6"/>
                </a:solidFill>
                <a:latin typeface="Times New Roman" pitchFamily="18" charset="0"/>
                <a:cs typeface="Times New Roman" pitchFamily="18" charset="0"/>
              </a:rPr>
              <a:t> </a:t>
            </a:r>
            <a:r>
              <a:rPr lang="ru-RU" altLang="ru-RU" sz="2100" b="1" dirty="0">
                <a:solidFill>
                  <a:srgbClr val="07077F"/>
                </a:solidFill>
                <a:latin typeface="Times New Roman" pitchFamily="18" charset="0"/>
                <a:cs typeface="Times New Roman" pitchFamily="18" charset="0"/>
              </a:rPr>
              <a:t>то он может пересдать этот экзамен в этом же </a:t>
            </a:r>
            <a:r>
              <a:rPr lang="ru-RU" altLang="ru-RU" sz="2100" b="1" dirty="0" smtClean="0">
                <a:solidFill>
                  <a:srgbClr val="07077F"/>
                </a:solidFill>
                <a:latin typeface="Times New Roman" pitchFamily="18" charset="0"/>
                <a:cs typeface="Times New Roman" pitchFamily="18" charset="0"/>
              </a:rPr>
              <a:t>году в </a:t>
            </a:r>
            <a:br>
              <a:rPr lang="ru-RU" altLang="ru-RU" sz="2100" b="1" dirty="0" smtClean="0">
                <a:solidFill>
                  <a:srgbClr val="07077F"/>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резервные дни. </a:t>
            </a:r>
            <a:r>
              <a:rPr lang="ru-RU" altLang="ru-RU" sz="2000" b="1" dirty="0" smtClean="0">
                <a:solidFill>
                  <a:srgbClr val="07077F"/>
                </a:solidFill>
                <a:latin typeface="Times New Roman" pitchFamily="18" charset="0"/>
                <a:cs typeface="Times New Roman" pitchFamily="18" charset="0"/>
              </a:rPr>
              <a:t/>
            </a:r>
            <a:br>
              <a:rPr lang="ru-RU" altLang="ru-RU" sz="2000" b="1" dirty="0" smtClean="0">
                <a:solidFill>
                  <a:srgbClr val="07077F"/>
                </a:solidFill>
                <a:latin typeface="Times New Roman" pitchFamily="18" charset="0"/>
                <a:cs typeface="Times New Roman" pitchFamily="18" charset="0"/>
              </a:rPr>
            </a:br>
            <a:r>
              <a:rPr lang="ru-RU" altLang="ru-RU" sz="1800" b="1" dirty="0">
                <a:solidFill>
                  <a:srgbClr val="07077F"/>
                </a:solidFill>
                <a:latin typeface="Times New Roman" pitchFamily="18" charset="0"/>
                <a:cs typeface="Times New Roman" pitchFamily="18" charset="0"/>
              </a:rPr>
              <a:t/>
            </a:r>
            <a:br>
              <a:rPr lang="ru-RU" altLang="ru-RU" sz="1800" b="1" dirty="0">
                <a:solidFill>
                  <a:srgbClr val="07077F"/>
                </a:solidFill>
                <a:latin typeface="Times New Roman" pitchFamily="18" charset="0"/>
                <a:cs typeface="Times New Roman" pitchFamily="18" charset="0"/>
              </a:rPr>
            </a:br>
            <a:r>
              <a:rPr lang="ru-RU" altLang="ru-RU" sz="1400" dirty="0">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неудовлетворительные результаты </a:t>
            </a:r>
            <a:r>
              <a:rPr lang="ru-RU" altLang="ru-RU" sz="2100" b="1" dirty="0">
                <a:solidFill>
                  <a:srgbClr val="C00000"/>
                </a:solidFill>
                <a:latin typeface="Times New Roman" pitchFamily="18" charset="0"/>
                <a:cs typeface="Times New Roman" pitchFamily="18" charset="0"/>
              </a:rPr>
              <a:t>более чем по одному обязательному учебному </a:t>
            </a:r>
            <a:r>
              <a:rPr lang="ru-RU" altLang="ru-RU" sz="2100" b="1" dirty="0" smtClean="0">
                <a:solidFill>
                  <a:srgbClr val="C00000"/>
                </a:solidFill>
                <a:latin typeface="Times New Roman" pitchFamily="18" charset="0"/>
                <a:cs typeface="Times New Roman" pitchFamily="18" charset="0"/>
              </a:rPr>
              <a:t>предмету (по </a:t>
            </a:r>
            <a:r>
              <a:rPr lang="ru-RU" altLang="ru-RU" sz="2100" b="1" dirty="0">
                <a:solidFill>
                  <a:srgbClr val="C00000"/>
                </a:solidFill>
                <a:latin typeface="Times New Roman" pitchFamily="18" charset="0"/>
                <a:cs typeface="Times New Roman" pitchFamily="18" charset="0"/>
              </a:rPr>
              <a:t>русскому языку и по математике), </a:t>
            </a:r>
            <a:r>
              <a:rPr lang="ru-RU" altLang="ru-RU" sz="2100" b="1" dirty="0">
                <a:solidFill>
                  <a:srgbClr val="07077F"/>
                </a:solidFill>
                <a:latin typeface="Times New Roman" pitchFamily="18" charset="0"/>
                <a:cs typeface="Times New Roman" pitchFamily="18" charset="0"/>
              </a:rPr>
              <a:t>либо </a:t>
            </a:r>
            <a:r>
              <a:rPr lang="ru-RU" altLang="ru-RU" sz="2100" b="1" dirty="0">
                <a:solidFill>
                  <a:srgbClr val="CC0000"/>
                </a:solidFill>
                <a:latin typeface="Times New Roman" pitchFamily="18" charset="0"/>
                <a:cs typeface="Times New Roman" pitchFamily="18" charset="0"/>
              </a:rPr>
              <a:t>повторно</a:t>
            </a:r>
            <a:r>
              <a:rPr lang="ru-RU" altLang="ru-RU" sz="2100" b="1" dirty="0">
                <a:solidFill>
                  <a:srgbClr val="07077F"/>
                </a:solidFill>
                <a:latin typeface="Times New Roman" pitchFamily="18" charset="0"/>
                <a:cs typeface="Times New Roman" pitchFamily="18" charset="0"/>
              </a:rPr>
              <a:t> неудовлетворительный результат по одному из этих предметов на ГИА в </a:t>
            </a:r>
            <a:r>
              <a:rPr lang="ru-RU" altLang="ru-RU" sz="2100" b="1" dirty="0" smtClean="0">
                <a:solidFill>
                  <a:srgbClr val="07077F"/>
                </a:solidFill>
                <a:latin typeface="Times New Roman" pitchFamily="18" charset="0"/>
                <a:cs typeface="Times New Roman" pitchFamily="18" charset="0"/>
              </a:rPr>
              <a:t>резервный день, </a:t>
            </a:r>
            <a:r>
              <a:rPr lang="ru-RU" altLang="ru-RU" sz="2100" b="1" dirty="0">
                <a:solidFill>
                  <a:srgbClr val="07077F"/>
                </a:solidFill>
                <a:latin typeface="Times New Roman" pitchFamily="18" charset="0"/>
                <a:cs typeface="Times New Roman" pitchFamily="18" charset="0"/>
              </a:rPr>
              <a:t>то ему предоставляется право пройти ГИА по соответствующим учебным предметам в сентябрьские сроки</a:t>
            </a:r>
            <a:r>
              <a:rPr lang="ru-RU" altLang="ru-RU" sz="2100" b="1" dirty="0" smtClean="0">
                <a:solidFill>
                  <a:srgbClr val="07077F"/>
                </a:solidFill>
                <a:latin typeface="Times New Roman" pitchFamily="18" charset="0"/>
                <a:cs typeface="Times New Roman" pitchFamily="18" charset="0"/>
              </a:rPr>
              <a:t>.</a:t>
            </a:r>
            <a:br>
              <a:rPr lang="ru-RU" altLang="ru-RU" sz="2100" b="1" dirty="0" smtClean="0">
                <a:solidFill>
                  <a:srgbClr val="07077F"/>
                </a:solidFill>
                <a:latin typeface="Times New Roman" pitchFamily="18" charset="0"/>
                <a:cs typeface="Times New Roman" pitchFamily="18" charset="0"/>
              </a:rPr>
            </a:br>
            <a:r>
              <a:rPr lang="ru-RU" altLang="ru-RU" sz="1800" dirty="0" smtClean="0">
                <a:latin typeface="Times New Roman" pitchFamily="18" charset="0"/>
                <a:cs typeface="Times New Roman" pitchFamily="18" charset="0"/>
              </a:rPr>
              <a:t/>
            </a:r>
            <a:br>
              <a:rPr lang="ru-RU" altLang="ru-RU" sz="1800" dirty="0" smtClean="0">
                <a:latin typeface="Times New Roman" pitchFamily="18" charset="0"/>
                <a:cs typeface="Times New Roman" pitchFamily="18" charset="0"/>
              </a:rPr>
            </a:br>
            <a:r>
              <a:rPr lang="ru-RU" altLang="ru-RU" sz="1400" u="sng" dirty="0">
                <a:solidFill>
                  <a:srgbClr val="FF0000"/>
                </a:solidFill>
                <a:latin typeface="Times New Roman" pitchFamily="18" charset="0"/>
                <a:cs typeface="Times New Roman" pitchFamily="18" charset="0"/>
              </a:rPr>
              <a:t/>
            </a:r>
            <a:br>
              <a:rPr lang="ru-RU" altLang="ru-RU" sz="1400" u="sng" dirty="0">
                <a:solidFill>
                  <a:srgbClr val="FF0000"/>
                </a:solidFill>
                <a:latin typeface="Times New Roman" pitchFamily="18" charset="0"/>
                <a:cs typeface="Times New Roman" pitchFamily="18" charset="0"/>
              </a:rPr>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Минус 1"/>
          <p:cNvSpPr/>
          <p:nvPr/>
        </p:nvSpPr>
        <p:spPr>
          <a:xfrm flipV="1">
            <a:off x="-533325" y="1993086"/>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flipV="1">
            <a:off x="-522287" y="3429000"/>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81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p:spPr>
      </p:pic>
      <p:sp>
        <p:nvSpPr>
          <p:cNvPr id="3" name="Заголовок 2"/>
          <p:cNvSpPr>
            <a:spLocks noGrp="1"/>
          </p:cNvSpPr>
          <p:nvPr>
            <p:ph type="title"/>
          </p:nvPr>
        </p:nvSpPr>
        <p:spPr>
          <a:xfrm>
            <a:off x="457200" y="116632"/>
            <a:ext cx="8229600" cy="604867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724" y="-81830"/>
            <a:ext cx="7051474" cy="6597352"/>
          </a:xfrm>
          <a:prstGeom prst="rect">
            <a:avLst/>
          </a:prstGeom>
        </p:spPr>
      </p:pic>
      <p:sp>
        <p:nvSpPr>
          <p:cNvPr id="2" name="Скругленный прямоугольник 1"/>
          <p:cNvSpPr/>
          <p:nvPr/>
        </p:nvSpPr>
        <p:spPr>
          <a:xfrm>
            <a:off x="1979712" y="692349"/>
            <a:ext cx="3240360" cy="403244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Экзамен </a:t>
            </a:r>
            <a:r>
              <a:rPr lang="ru-RU" sz="2000" b="1" dirty="0" smtClean="0">
                <a:solidFill>
                  <a:srgbClr val="FF0000"/>
                </a:solidFill>
                <a:latin typeface="Times New Roman" panose="02020603050405020304" pitchFamily="18" charset="0"/>
                <a:cs typeface="Times New Roman" panose="02020603050405020304" pitchFamily="18" charset="0"/>
              </a:rPr>
              <a:t>по одному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предмету можно сдать только в </a:t>
            </a:r>
            <a:r>
              <a:rPr lang="ru-RU" sz="2000" b="1" dirty="0" smtClean="0">
                <a:solidFill>
                  <a:srgbClr val="FF0000"/>
                </a:solidFill>
                <a:latin typeface="Times New Roman" panose="02020603050405020304" pitchFamily="18" charset="0"/>
                <a:cs typeface="Times New Roman" panose="02020603050405020304" pitchFamily="18" charset="0"/>
              </a:rPr>
              <a:t>одной форме</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 (либо ЕГЭ, либо ГВЭ). </a:t>
            </a:r>
          </a:p>
          <a:p>
            <a:endParaRPr lang="ru-RU" sz="2000" b="1" dirty="0" smtClean="0">
              <a:solidFill>
                <a:schemeClr val="accent4">
                  <a:lumMod val="50000"/>
                </a:schemeClr>
              </a:solidFill>
              <a:latin typeface="Times New Roman" panose="02020603050405020304" pitchFamily="18" charset="0"/>
              <a:cs typeface="Times New Roman" panose="02020603050405020304" pitchFamily="18" charset="0"/>
            </a:endParaRPr>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Однако </a:t>
            </a:r>
            <a:r>
              <a:rPr lang="ru-RU" sz="2000" b="1" dirty="0" smtClean="0">
                <a:solidFill>
                  <a:srgbClr val="FF0000"/>
                </a:solidFill>
                <a:latin typeface="Times New Roman" panose="02020603050405020304" pitchFamily="18" charset="0"/>
                <a:cs typeface="Times New Roman" panose="02020603050405020304" pitchFamily="18" charset="0"/>
              </a:rPr>
              <a:t>по разным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предметам разрешается </a:t>
            </a:r>
            <a:r>
              <a:rPr lang="ru-RU" sz="2000" b="1" dirty="0" smtClean="0">
                <a:solidFill>
                  <a:srgbClr val="FF0000"/>
                </a:solidFill>
                <a:latin typeface="Times New Roman" panose="02020603050405020304" pitchFamily="18" charset="0"/>
                <a:cs typeface="Times New Roman" panose="02020603050405020304" pitchFamily="18" charset="0"/>
              </a:rPr>
              <a:t>сочетать</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 разные формы (например, русский язык – в форме ЕГЭ, математика – </a:t>
            </a:r>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 форме ГВЭ).</a:t>
            </a:r>
          </a:p>
          <a:p>
            <a:pPr algn="ctr"/>
            <a:endParaRPr lang="ru-RU" sz="14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73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5126"/>
            <a:ext cx="9143999"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275856" y="188640"/>
            <a:ext cx="5400600" cy="3168352"/>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 по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проводится по двум уровням:</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получения аттестата)</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п</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рофильный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поступления в ВУЗ, где математика включена в перечень обязательных вступительных испытаний)</a:t>
            </a:r>
          </a:p>
          <a:p>
            <a:r>
              <a:rPr lang="ru-RU" sz="3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выбравшим ЕГЭ по математике,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рекомендовано</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выбрать оба уровня для более успешной сдачи экзамена</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23528" y="3429000"/>
            <a:ext cx="5040560" cy="295232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Экзамен по иностранному языку в форме ЕГЭ состоит из двух частей: </a:t>
            </a:r>
          </a:p>
          <a:p>
            <a:pPr algn="ct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выполнение письменной части экзамена максимальное возможное количество баллов – 80, устной – </a:t>
            </a:r>
            <a:r>
              <a:rPr lang="ru-RU"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баллов.</a:t>
            </a:r>
            <a:endPar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Письменную часть можно сдавать отдельно. Устная же часть сдается только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сочетании с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2592">
            <a:off x="5551784" y="3670919"/>
            <a:ext cx="2960285" cy="2211756"/>
          </a:xfrm>
          <a:prstGeom prst="rect">
            <a:avLst/>
          </a:prstGeom>
          <a:effectLst>
            <a:softEdge rad="127000"/>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01790">
            <a:off x="279355" y="375959"/>
            <a:ext cx="2748559" cy="2748559"/>
          </a:xfrm>
          <a:prstGeom prst="rect">
            <a:avLst/>
          </a:prstGeom>
          <a:effectLst>
            <a:softEdge rad="317500"/>
          </a:effectLst>
        </p:spPr>
      </p:pic>
    </p:spTree>
    <p:extLst>
      <p:ext uri="{BB962C8B-B14F-4D97-AF65-F5344CB8AC3E}">
        <p14:creationId xmlns:p14="http://schemas.microsoft.com/office/powerpoint/2010/main" val="37844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983314072"/>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251520" y="188640"/>
            <a:ext cx="8640960" cy="6192688"/>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шаги для успешной регистрации на ГИА-2017 </a:t>
            </a:r>
            <a: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учащихся 11 (12) классов)</a:t>
            </a:r>
            <a:br>
              <a:rPr lang="ru-RU" sz="27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8" name="Прямоугольник с одним скругленным углом 7"/>
          <p:cNvSpPr/>
          <p:nvPr/>
        </p:nvSpPr>
        <p:spPr>
          <a:xfrm>
            <a:off x="659495" y="1550343"/>
            <a:ext cx="3639356" cy="2160239"/>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ШАГ 1.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направлением подготовки (специальностью), по которой хотите обучаться в образовательной организации высшего образования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a:t>
            </a:r>
            <a:endParaRPr lang="ru-RU" sz="2000" dirty="0"/>
          </a:p>
        </p:txBody>
      </p:sp>
      <p:sp>
        <p:nvSpPr>
          <p:cNvPr id="13" name="Прямоугольник с одним скругленным углом 12"/>
          <p:cNvSpPr/>
          <p:nvPr/>
        </p:nvSpPr>
        <p:spPr>
          <a:xfrm>
            <a:off x="661802" y="4005064"/>
            <a:ext cx="3639356" cy="1800200"/>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ШАГ 3.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перечнем предметов,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которым Вам необходимо пройти ГИА, с учетом информации приемной комиссии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a:r>
            <a:br>
              <a:rPr lang="ru-RU" sz="2000" b="1" dirty="0">
                <a:solidFill>
                  <a:schemeClr val="accent4">
                    <a:lumMod val="50000"/>
                  </a:schemeClr>
                </a:solidFill>
                <a:latin typeface="Times New Roman" panose="02020603050405020304" pitchFamily="18" charset="0"/>
                <a:cs typeface="Times New Roman" panose="02020603050405020304" pitchFamily="18" charset="0"/>
              </a:rPr>
            </a:br>
            <a:endParaRPr lang="ru-RU" sz="2000" dirty="0"/>
          </a:p>
        </p:txBody>
      </p:sp>
      <p:sp>
        <p:nvSpPr>
          <p:cNvPr id="15" name="Прямоугольник с одним скругленным углом 14"/>
          <p:cNvSpPr/>
          <p:nvPr/>
        </p:nvSpPr>
        <p:spPr>
          <a:xfrm>
            <a:off x="4582380" y="4005064"/>
            <a:ext cx="3960440" cy="1800200"/>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4.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формой сдачи экзамена ЕГЭ/ГВЭ</a:t>
            </a:r>
            <a:endParaRPr lang="ru-RU" sz="2000" dirty="0"/>
          </a:p>
        </p:txBody>
      </p:sp>
      <p:sp>
        <p:nvSpPr>
          <p:cNvPr id="16" name="Прямоугольник с одним скругленным углом 15"/>
          <p:cNvSpPr/>
          <p:nvPr/>
        </p:nvSpPr>
        <p:spPr>
          <a:xfrm>
            <a:off x="4545260" y="1550342"/>
            <a:ext cx="3997560" cy="2160239"/>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2.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Обратитесь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в приемную комиссию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(ознакомьтесь с информацией на официальных сайтах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в которую планируете поступать, и узнайте о перечне вступительных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испытаний</a:t>
            </a:r>
            <a:endParaRPr lang="ru-RU" sz="2000" i="1" dirty="0"/>
          </a:p>
        </p:txBody>
      </p:sp>
    </p:spTree>
    <p:extLst>
      <p:ext uri="{BB962C8B-B14F-4D97-AF65-F5344CB8AC3E}">
        <p14:creationId xmlns:p14="http://schemas.microsoft.com/office/powerpoint/2010/main" val="307206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80512" cy="6858000"/>
          </a:xfrm>
          <a:prstGeom prst="rect">
            <a:avLst/>
          </a:prstGeom>
        </p:spPr>
      </p:pic>
      <p:sp>
        <p:nvSpPr>
          <p:cNvPr id="2" name="Заголовок 1"/>
          <p:cNvSpPr>
            <a:spLocks noGrp="1"/>
          </p:cNvSpPr>
          <p:nvPr>
            <p:ph type="title"/>
          </p:nvPr>
        </p:nvSpPr>
        <p:spPr>
          <a:xfrm>
            <a:off x="390337" y="380671"/>
            <a:ext cx="8359346" cy="1737218"/>
          </a:xfrm>
        </p:spPr>
        <p:txBody>
          <a:bodyPr>
            <a:normAutofit/>
          </a:bodyPr>
          <a:lstStyle/>
          <a:p>
            <a:pPr algn="ctr"/>
            <a:r>
              <a:rPr lang="ru-RU" sz="40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Регистрация для участия в ГИА-9 </a:t>
            </a:r>
            <a:r>
              <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будет осуществляться </a:t>
            </a: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a:r>
            <a:b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с </a:t>
            </a:r>
            <a:r>
              <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26 декабря по 1 марта 2017 года </a:t>
            </a:r>
            <a:r>
              <a:rPr lang="ru-RU" sz="2700" b="1" dirty="0" smtClean="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(включительно)</a:t>
            </a:r>
            <a:endParaRPr lang="ru-RU" sz="2700" b="1" dirty="0">
              <a:gradFill>
                <a:gsLst>
                  <a:gs pos="0">
                    <a:srgbClr val="0000FF"/>
                  </a:gs>
                  <a:gs pos="100000">
                    <a:srgbClr val="FF0000"/>
                  </a:gs>
                  <a:gs pos="100000">
                    <a:schemeClr val="accent1">
                      <a:lumMod val="60000"/>
                    </a:schemeClr>
                  </a:gs>
                </a:gsLst>
                <a:path path="circle">
                  <a:fillToRect l="50000" t="130000" r="50000" b="-30000"/>
                </a:path>
              </a:gra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203848" y="2780928"/>
            <a:ext cx="5760640" cy="3024335"/>
          </a:xfrm>
        </p:spPr>
        <p:txBody>
          <a:bodyPr>
            <a:noAutofit/>
          </a:bodyPr>
          <a:lstStyle/>
          <a:p>
            <a:pPr marL="0" indent="0">
              <a:buNone/>
            </a:pPr>
            <a:r>
              <a:rPr lang="ru-RU" b="1" dirty="0" smtClean="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Для участия в ГИА-2017 необходимо подать в свою образовательную организацию </a:t>
            </a:r>
          </a:p>
          <a:p>
            <a:pPr marL="0" indent="0">
              <a:buNone/>
            </a:pP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ЗАЯВЛЕНИЕ + СОГЛАСИЕ </a:t>
            </a:r>
          </a:p>
          <a:p>
            <a:pPr marL="0" indent="0">
              <a:buNone/>
            </a:pPr>
            <a:r>
              <a:rPr lang="ru-RU" b="1" dirty="0" smtClean="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на обработку персональных данных</a:t>
            </a:r>
            <a:endParaRPr lang="ru-RU" b="1" dirty="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5844" y="2650573"/>
            <a:ext cx="2718004" cy="2542838"/>
          </a:xfrm>
          <a:prstGeom prst="rect">
            <a:avLst/>
          </a:prstGeom>
        </p:spPr>
      </p:pic>
    </p:spTree>
    <p:extLst>
      <p:ext uri="{BB962C8B-B14F-4D97-AF65-F5344CB8AC3E}">
        <p14:creationId xmlns:p14="http://schemas.microsoft.com/office/powerpoint/2010/main" val="117759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076"/>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395536" y="2276872"/>
            <a:ext cx="8424935" cy="923330"/>
          </a:xfrm>
          <a:prstGeom prst="rect">
            <a:avLst/>
          </a:prstGeom>
          <a:noFill/>
        </p:spPr>
        <p:txBody>
          <a:bodyPr wrap="square" lIns="91440" tIns="45720" rIns="91440" bIns="45720">
            <a:spAutoFit/>
          </a:bodyPr>
          <a:lstStyle/>
          <a:p>
            <a:pPr algn="ct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2267744" y="404664"/>
            <a:ext cx="4680520" cy="57606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smtClean="0">
                <a:solidFill>
                  <a:schemeClr val="tx2">
                    <a:lumMod val="50000"/>
                  </a:schemeClr>
                </a:solidFill>
                <a:latin typeface="Bookman Old Style" pitchFamily="18" charset="0"/>
              </a:rPr>
              <a:t>Этапы ГИА в 2017 году</a:t>
            </a:r>
            <a:endParaRPr lang="ru-RU" sz="2600" b="1" dirty="0">
              <a:solidFill>
                <a:schemeClr val="tx2">
                  <a:lumMod val="50000"/>
                </a:schemeClr>
              </a:solidFill>
              <a:latin typeface="Bookman Old Style" pitchFamily="18" charset="0"/>
            </a:endParaRPr>
          </a:p>
        </p:txBody>
      </p:sp>
      <p:sp>
        <p:nvSpPr>
          <p:cNvPr id="7" name="Прямоугольник с двумя скругленными противолежащими углами 6"/>
          <p:cNvSpPr/>
          <p:nvPr/>
        </p:nvSpPr>
        <p:spPr>
          <a:xfrm>
            <a:off x="894309" y="1124744"/>
            <a:ext cx="2880320" cy="504056"/>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lumMod val="50000"/>
                  </a:schemeClr>
                </a:solidFill>
                <a:latin typeface="Bookman Old Style" pitchFamily="18" charset="0"/>
              </a:rPr>
              <a:t>ГИА - 9</a:t>
            </a:r>
            <a:endParaRPr lang="ru-RU" sz="3200" b="1" dirty="0">
              <a:solidFill>
                <a:schemeClr val="tx2">
                  <a:lumMod val="50000"/>
                </a:schemeClr>
              </a:solidFill>
              <a:latin typeface="Bookman Old Style" pitchFamily="18" charset="0"/>
            </a:endParaRPr>
          </a:p>
        </p:txBody>
      </p:sp>
      <p:sp>
        <p:nvSpPr>
          <p:cNvPr id="8" name="Прямоугольник с двумя скругленными противолежащими углами 7"/>
          <p:cNvSpPr/>
          <p:nvPr/>
        </p:nvSpPr>
        <p:spPr>
          <a:xfrm>
            <a:off x="5292080" y="1124744"/>
            <a:ext cx="2808312" cy="504056"/>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2">
                    <a:lumMod val="50000"/>
                  </a:schemeClr>
                </a:solidFill>
                <a:latin typeface="Bookman Old Style" pitchFamily="18" charset="0"/>
              </a:rPr>
              <a:t>ГИА - 11</a:t>
            </a:r>
            <a:endParaRPr lang="ru-RU" sz="3200" b="1" dirty="0">
              <a:solidFill>
                <a:schemeClr val="tx2">
                  <a:lumMod val="50000"/>
                </a:schemeClr>
              </a:solidFill>
              <a:latin typeface="Bookman Old Style" pitchFamily="18" charset="0"/>
            </a:endParaRPr>
          </a:p>
        </p:txBody>
      </p:sp>
      <p:sp>
        <p:nvSpPr>
          <p:cNvPr id="9" name="Прямоугольник с двумя скругленными противолежащими углами 8"/>
          <p:cNvSpPr/>
          <p:nvPr/>
        </p:nvSpPr>
        <p:spPr>
          <a:xfrm>
            <a:off x="899592" y="1844824"/>
            <a:ext cx="2880320" cy="1283370"/>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Досрочный период: </a:t>
            </a:r>
            <a:br>
              <a:rPr lang="ru-RU" sz="2000" b="1" dirty="0" smtClean="0">
                <a:solidFill>
                  <a:schemeClr val="tx2">
                    <a:lumMod val="50000"/>
                  </a:schemeClr>
                </a:solidFill>
                <a:latin typeface="Bookman Old Style" pitchFamily="18" charset="0"/>
              </a:rPr>
            </a:br>
            <a:r>
              <a:rPr lang="ru-RU" sz="2000" b="1" dirty="0" smtClean="0">
                <a:solidFill>
                  <a:srgbClr val="006600"/>
                </a:solidFill>
                <a:latin typeface="Bookman Old Style" pitchFamily="18" charset="0"/>
              </a:rPr>
              <a:t>20 апреля - 6 мая 2017 года</a:t>
            </a:r>
            <a:endParaRPr lang="ru-RU" sz="2000" b="1" dirty="0">
              <a:solidFill>
                <a:srgbClr val="006600"/>
              </a:solidFill>
              <a:latin typeface="Bookman Old Style" pitchFamily="18" charset="0"/>
            </a:endParaRPr>
          </a:p>
        </p:txBody>
      </p:sp>
      <p:sp>
        <p:nvSpPr>
          <p:cNvPr id="10" name="Прямоугольник с двумя скругленными противолежащими углами 9"/>
          <p:cNvSpPr/>
          <p:nvPr/>
        </p:nvSpPr>
        <p:spPr>
          <a:xfrm>
            <a:off x="899592" y="3284984"/>
            <a:ext cx="2880320"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Основной период:</a:t>
            </a:r>
          </a:p>
          <a:p>
            <a:pPr algn="ctr"/>
            <a:r>
              <a:rPr lang="ru-RU" sz="2000" b="1" dirty="0" smtClean="0">
                <a:solidFill>
                  <a:srgbClr val="2430A6"/>
                </a:solidFill>
                <a:latin typeface="Bookman Old Style" pitchFamily="18" charset="0"/>
              </a:rPr>
              <a:t>26 мая - 23 июня 2017 года</a:t>
            </a:r>
            <a:endParaRPr lang="ru-RU" sz="2000" b="1" dirty="0">
              <a:solidFill>
                <a:srgbClr val="2430A6"/>
              </a:solidFill>
              <a:latin typeface="Bookman Old Style" pitchFamily="18" charset="0"/>
            </a:endParaRPr>
          </a:p>
        </p:txBody>
      </p:sp>
      <p:sp>
        <p:nvSpPr>
          <p:cNvPr id="11" name="Прямоугольник с двумя скругленными противолежащими углами 10"/>
          <p:cNvSpPr/>
          <p:nvPr/>
        </p:nvSpPr>
        <p:spPr>
          <a:xfrm>
            <a:off x="5292080" y="1844824"/>
            <a:ext cx="2844316" cy="1283370"/>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Досрочный период:</a:t>
            </a:r>
          </a:p>
          <a:p>
            <a:pPr algn="ctr"/>
            <a:r>
              <a:rPr lang="ru-RU" sz="2000" b="1" dirty="0" smtClean="0">
                <a:solidFill>
                  <a:srgbClr val="006600"/>
                </a:solidFill>
                <a:latin typeface="Bookman Old Style" pitchFamily="18" charset="0"/>
              </a:rPr>
              <a:t>23 марта - 14 апреля 2017 года</a:t>
            </a:r>
            <a:endParaRPr lang="ru-RU" sz="2000" b="1" dirty="0">
              <a:solidFill>
                <a:srgbClr val="006600"/>
              </a:solidFill>
              <a:latin typeface="Bookman Old Style" pitchFamily="18" charset="0"/>
            </a:endParaRPr>
          </a:p>
        </p:txBody>
      </p:sp>
      <p:sp>
        <p:nvSpPr>
          <p:cNvPr id="12" name="Прямоугольник с двумя скругленными противолежащими углами 11"/>
          <p:cNvSpPr/>
          <p:nvPr/>
        </p:nvSpPr>
        <p:spPr>
          <a:xfrm>
            <a:off x="5292080" y="3284984"/>
            <a:ext cx="2844316"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Основной период:</a:t>
            </a:r>
          </a:p>
          <a:p>
            <a:pPr algn="ctr"/>
            <a:r>
              <a:rPr lang="ru-RU" sz="2000" b="1" dirty="0" smtClean="0">
                <a:solidFill>
                  <a:srgbClr val="2430A6"/>
                </a:solidFill>
                <a:latin typeface="Bookman Old Style" pitchFamily="18" charset="0"/>
              </a:rPr>
              <a:t>29 мая - 1 июля 2017 года</a:t>
            </a:r>
            <a:endParaRPr lang="ru-RU" sz="2000" b="1" dirty="0">
              <a:solidFill>
                <a:srgbClr val="2430A6"/>
              </a:solidFill>
              <a:latin typeface="Bookman Old Style" pitchFamily="18" charset="0"/>
            </a:endParaRPr>
          </a:p>
        </p:txBody>
      </p:sp>
      <p:sp>
        <p:nvSpPr>
          <p:cNvPr id="13" name="Прямоугольник с двумя скругленными противолежащими углами 12"/>
          <p:cNvSpPr/>
          <p:nvPr/>
        </p:nvSpPr>
        <p:spPr>
          <a:xfrm>
            <a:off x="899592" y="4725144"/>
            <a:ext cx="2880320"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Дополнительный период: </a:t>
            </a:r>
            <a:br>
              <a:rPr lang="ru-RU" sz="2000" b="1" dirty="0" smtClean="0">
                <a:solidFill>
                  <a:schemeClr val="tx2">
                    <a:lumMod val="50000"/>
                  </a:schemeClr>
                </a:solidFill>
                <a:latin typeface="Bookman Old Style" pitchFamily="18" charset="0"/>
              </a:rPr>
            </a:br>
            <a:r>
              <a:rPr lang="ru-RU" sz="2000" b="1" dirty="0" smtClean="0">
                <a:solidFill>
                  <a:srgbClr val="FF3300"/>
                </a:solidFill>
                <a:latin typeface="Bookman Old Style" pitchFamily="18" charset="0"/>
              </a:rPr>
              <a:t> 2 - 22 сентября </a:t>
            </a:r>
            <a:endParaRPr lang="ru-RU" sz="2000" b="1" dirty="0">
              <a:solidFill>
                <a:srgbClr val="FF3300"/>
              </a:solidFill>
              <a:latin typeface="Bookman Old Style" pitchFamily="18" charset="0"/>
            </a:endParaRPr>
          </a:p>
        </p:txBody>
      </p:sp>
      <p:sp>
        <p:nvSpPr>
          <p:cNvPr id="14" name="Прямоугольник с двумя скругленными противолежащими углами 13"/>
          <p:cNvSpPr/>
          <p:nvPr/>
        </p:nvSpPr>
        <p:spPr>
          <a:xfrm>
            <a:off x="5292080" y="4725144"/>
            <a:ext cx="2844316" cy="1296144"/>
          </a:xfrm>
          <a:prstGeom prst="round2Diag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latin typeface="Bookman Old Style" pitchFamily="18" charset="0"/>
              </a:rPr>
              <a:t>Дополнительный период: </a:t>
            </a:r>
            <a:br>
              <a:rPr lang="ru-RU" sz="2000" b="1" dirty="0" smtClean="0">
                <a:solidFill>
                  <a:schemeClr val="tx2">
                    <a:lumMod val="50000"/>
                  </a:schemeClr>
                </a:solidFill>
                <a:latin typeface="Bookman Old Style" pitchFamily="18" charset="0"/>
              </a:rPr>
            </a:br>
            <a:r>
              <a:rPr lang="ru-RU" sz="2000" b="1" dirty="0" smtClean="0">
                <a:solidFill>
                  <a:srgbClr val="FF3300"/>
                </a:solidFill>
                <a:latin typeface="Bookman Old Style" pitchFamily="18" charset="0"/>
              </a:rPr>
              <a:t>2 - 16 сентября </a:t>
            </a:r>
            <a:endParaRPr lang="ru-RU" sz="2000" b="1" dirty="0">
              <a:solidFill>
                <a:srgbClr val="FF3300"/>
              </a:solidFill>
              <a:latin typeface="Bookman Old Style" pitchFamily="18" charset="0"/>
            </a:endParaRPr>
          </a:p>
        </p:txBody>
      </p:sp>
    </p:spTree>
    <p:extLst>
      <p:ext uri="{BB962C8B-B14F-4D97-AF65-F5344CB8AC3E}">
        <p14:creationId xmlns:p14="http://schemas.microsoft.com/office/powerpoint/2010/main" val="1591095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0018" cy="6858000"/>
          </a:xfrm>
          <a:prstGeom prst="rect">
            <a:avLst/>
          </a:prstGeom>
        </p:spPr>
      </p:pic>
      <p:sp>
        <p:nvSpPr>
          <p:cNvPr id="2" name="Заголовок 1"/>
          <p:cNvSpPr>
            <a:spLocks noGrp="1"/>
          </p:cNvSpPr>
          <p:nvPr>
            <p:ph type="title"/>
          </p:nvPr>
        </p:nvSpPr>
        <p:spPr>
          <a:xfrm>
            <a:off x="547984" y="260648"/>
            <a:ext cx="4923310" cy="2952328"/>
          </a:xfrm>
        </p:spPr>
        <p:txBody>
          <a:bodyPr>
            <a:noAutofit/>
          </a:bodyPr>
          <a:lstStyle/>
          <a:p>
            <a: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Общее количество экзаменов </a:t>
            </a:r>
            <a:b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br>
            <a:r>
              <a:rPr lang="ru-RU" sz="3600" b="1" dirty="0" smtClean="0">
                <a:solidFill>
                  <a:srgbClr val="2430A6"/>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в 9-х классах </a:t>
            </a:r>
            <a:r>
              <a:rPr lang="ru-RU" sz="3600"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не должно превышать четырех!</a:t>
            </a:r>
            <a:endParaRPr lang="ru-RU" sz="3600" b="1" dirty="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627785" y="3461437"/>
            <a:ext cx="5861308" cy="2055795"/>
          </a:xfrm>
        </p:spPr>
        <p:txBody>
          <a:bodyPr>
            <a:normAutofit fontScale="92500" lnSpcReduction="20000"/>
          </a:bodyPr>
          <a:lstStyle/>
          <a:p>
            <a:pPr marL="0" indent="0">
              <a:buNone/>
            </a:pP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Для обучающихся </a:t>
            </a: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с ОВЗ</a:t>
            </a: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 детей – инвалидов и инвалидов количество экзаменов по их желанию может быть сокращено </a:t>
            </a:r>
            <a:r>
              <a:rPr lang="ru-RU" b="1" dirty="0" smtClean="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до двух </a:t>
            </a:r>
            <a:r>
              <a:rPr lang="ru-RU" b="1" dirty="0" smtClean="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обязательных: по русскому языку и математике</a:t>
            </a:r>
            <a:endParaRPr lang="ru-RU" b="1" dirty="0">
              <a:solidFill>
                <a:srgbClr val="6600CC"/>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21531"/>
            <a:ext cx="2501882" cy="271943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140969"/>
            <a:ext cx="2304256" cy="2623630"/>
          </a:xfrm>
          <a:prstGeom prst="rect">
            <a:avLst/>
          </a:prstGeom>
        </p:spPr>
      </p:pic>
    </p:spTree>
    <p:extLst>
      <p:ext uri="{BB962C8B-B14F-4D97-AF65-F5344CB8AC3E}">
        <p14:creationId xmlns:p14="http://schemas.microsoft.com/office/powerpoint/2010/main" val="199789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218141" cy="6858000"/>
          </a:xfrm>
          <a:prstGeom prst="rect">
            <a:avLst/>
          </a:prstGeom>
        </p:spPr>
      </p:pic>
      <p:sp>
        <p:nvSpPr>
          <p:cNvPr id="6" name="Заголовок 5"/>
          <p:cNvSpPr>
            <a:spLocks noGrp="1"/>
          </p:cNvSpPr>
          <p:nvPr>
            <p:ph type="title"/>
          </p:nvPr>
        </p:nvSpPr>
        <p:spPr>
          <a:xfrm>
            <a:off x="539552" y="332656"/>
            <a:ext cx="8280920" cy="5010964"/>
          </a:xfrm>
          <a:solidFill>
            <a:schemeClr val="bg1">
              <a:lumMod val="95000"/>
            </a:schemeClr>
          </a:solidFill>
          <a:effectLst>
            <a:outerShdw blurRad="50800" dist="50800" dir="5400000" algn="ctr" rotWithShape="0">
              <a:srgbClr val="9966FF"/>
            </a:outerShdw>
          </a:effectLst>
          <a:scene3d>
            <a:camera prst="orthographicFront"/>
            <a:lightRig rig="threePt" dir="t"/>
          </a:scene3d>
          <a:sp3d>
            <a:bevelT w="165100" prst="coolSlant"/>
          </a:sp3d>
        </p:spPr>
        <p:txBody>
          <a:bodyPr>
            <a:normAutofit/>
            <a:sp3d extrusionH="57150">
              <a:bevelT w="82550" h="38100" prst="coolSlant"/>
            </a:sp3d>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Результаты, полученные </a:t>
            </a:r>
            <a:r>
              <a:rPr lang="ru-RU" sz="4000" b="1" u="sng"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на ГИА-9 </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по </a:t>
            </a:r>
            <a:r>
              <a:rPr lang="ru-RU" sz="4000" b="1" dirty="0" smtClean="0">
                <a:solidFill>
                  <a:srgbClr val="FF0000"/>
                </a:solidFill>
                <a:latin typeface="Times New Roman" panose="02020603050405020304" pitchFamily="18" charset="0"/>
                <a:cs typeface="Times New Roman" panose="02020603050405020304" pitchFamily="18" charset="0"/>
              </a:rPr>
              <a:t>всем четырем учебным предметам</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 </a:t>
            </a:r>
            <a:r>
              <a:rPr lang="ru-RU" sz="4000" b="1" dirty="0" smtClean="0">
                <a:solidFill>
                  <a:srgbClr val="FF0000"/>
                </a:solidFill>
                <a:latin typeface="Times New Roman" panose="02020603050405020304" pitchFamily="18" charset="0"/>
                <a:cs typeface="Times New Roman" panose="02020603050405020304" pitchFamily="18" charset="0"/>
              </a:rPr>
              <a:t>будут влиять на итоговую отметку, выставляемую в аттестат</a:t>
            </a:r>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 об основном общем образовании, а также на получение аттестата.</a:t>
            </a:r>
            <a:endParaRPr lang="ru-RU" sz="4000" b="1" u="dbl" dirty="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effectLst>
                <a:innerShdw blurRad="63500" dist="50800">
                  <a:prstClr val="black">
                    <a:alpha val="50000"/>
                  </a:prstClr>
                </a:innerShdw>
              </a:effectLst>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4779918"/>
            <a:ext cx="1656184" cy="165618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06674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a:solidFill>
            <a:schemeClr val="bg1">
              <a:lumMod val="95000"/>
            </a:schemeClr>
          </a:solidFill>
        </p:spPr>
      </p:pic>
      <p:sp>
        <p:nvSpPr>
          <p:cNvPr id="6" name="Заголовок 5"/>
          <p:cNvSpPr>
            <a:spLocks noGrp="1"/>
          </p:cNvSpPr>
          <p:nvPr>
            <p:ph type="title"/>
          </p:nvPr>
        </p:nvSpPr>
        <p:spPr>
          <a:xfrm>
            <a:off x="457200" y="274639"/>
            <a:ext cx="1810544" cy="634082"/>
          </a:xfrm>
          <a:solidFill>
            <a:schemeClr val="bg1">
              <a:lumMod val="95000"/>
            </a:schemeClr>
          </a:solidFill>
          <a:scene3d>
            <a:camera prst="orthographicFront"/>
            <a:lightRig rig="threePt" dir="t"/>
          </a:scene3d>
          <a:sp3d>
            <a:bevelT/>
          </a:sp3d>
        </p:spPr>
        <p:txBody>
          <a:bodyPr>
            <a:noAutofit/>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ГИА-9</a:t>
            </a:r>
            <a:endParaRPr lang="ru-RU" sz="4000" b="1" dirty="0"/>
          </a:p>
        </p:txBody>
      </p:sp>
      <p:sp>
        <p:nvSpPr>
          <p:cNvPr id="7" name="Объект 6"/>
          <p:cNvSpPr>
            <a:spLocks noGrp="1"/>
          </p:cNvSpPr>
          <p:nvPr>
            <p:ph idx="1"/>
          </p:nvPr>
        </p:nvSpPr>
        <p:spPr>
          <a:xfrm>
            <a:off x="213154" y="1417638"/>
            <a:ext cx="9004987" cy="4072335"/>
          </a:xfrm>
          <a:effectLst>
            <a:outerShdw blurRad="50800" dist="50800" dir="5400000" algn="ctr" rotWithShape="0">
              <a:schemeClr val="accent1">
                <a:lumMod val="40000"/>
                <a:lumOff val="60000"/>
              </a:schemeClr>
            </a:outerShdw>
          </a:effectLst>
          <a:scene3d>
            <a:camera prst="orthographicFront"/>
            <a:lightRig rig="threePt" dir="t"/>
          </a:scene3d>
          <a:sp3d>
            <a:bevelT prst="angle"/>
          </a:sp3d>
        </p:spPr>
        <p:txBody>
          <a:bodyPr>
            <a:normAutofit/>
          </a:bodyPr>
          <a:lstStyle/>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Повторно</a:t>
            </a:r>
            <a:r>
              <a:rPr lang="ru-RU" b="1" dirty="0" smtClean="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 </a:t>
            </a:r>
            <a:r>
              <a:rPr lang="ru-RU" b="1" dirty="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к сдаче ГИА-9 по соответствующим учебным предметам в текущем году по решению ГЭК</a:t>
            </a:r>
            <a:r>
              <a:rPr lang="ru-RU" b="1" dirty="0">
                <a:solidFill>
                  <a:srgbClr val="FF0000"/>
                </a:solidFill>
                <a:latin typeface="Times New Roman" panose="02020603050405020304" pitchFamily="18" charset="0"/>
                <a:cs typeface="Times New Roman" panose="02020603050405020304" pitchFamily="18" charset="0"/>
              </a:rPr>
              <a:t> допускаются </a:t>
            </a:r>
            <a:r>
              <a:rPr lang="ru-RU" b="1" dirty="0">
                <a:gradFill>
                  <a:gsLst>
                    <a:gs pos="74000">
                      <a:srgbClr val="0000FF"/>
                    </a:gs>
                    <a:gs pos="83000">
                      <a:srgbClr val="6600FF"/>
                    </a:gs>
                    <a:gs pos="100000">
                      <a:srgbClr val="FF3399"/>
                    </a:gs>
                  </a:gsLst>
                  <a:lin ang="5400000" scaled="1"/>
                </a:gradFill>
                <a:latin typeface="Times New Roman" panose="02020603050405020304" pitchFamily="18" charset="0"/>
                <a:cs typeface="Times New Roman" panose="02020603050405020304" pitchFamily="18" charset="0"/>
              </a:rPr>
              <a:t>обучающиеся, получившие на ГИА-9 неудовлетворительные результаты </a:t>
            </a:r>
            <a:r>
              <a:rPr lang="ru-RU" b="1" dirty="0">
                <a:solidFill>
                  <a:srgbClr val="FF0000"/>
                </a:solidFill>
                <a:latin typeface="Times New Roman" panose="02020603050405020304" pitchFamily="18" charset="0"/>
                <a:cs typeface="Times New Roman" panose="02020603050405020304" pitchFamily="18" charset="0"/>
              </a:rPr>
              <a:t>не более чем по двум учебным предметам.</a:t>
            </a:r>
            <a:endParaRPr lang="ru-RU" b="1" dirty="0">
              <a:solidFill>
                <a:srgbClr val="FF0000"/>
              </a:solidFill>
              <a:effectLst>
                <a:outerShdw blurRad="50800" dist="50800" dir="5400000" algn="ctr" rotWithShape="0">
                  <a:srgbClr val="92D050"/>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4077072"/>
            <a:ext cx="1480383" cy="188332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11992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8141" cy="6858000"/>
          </a:xfrm>
          <a:prstGeom prst="rect">
            <a:avLst/>
          </a:prstGeom>
        </p:spPr>
      </p:pic>
      <p:sp>
        <p:nvSpPr>
          <p:cNvPr id="6" name="Заголовок 5"/>
          <p:cNvSpPr>
            <a:spLocks noGrp="1"/>
          </p:cNvSpPr>
          <p:nvPr>
            <p:ph type="title"/>
          </p:nvPr>
        </p:nvSpPr>
        <p:spPr>
          <a:xfrm>
            <a:off x="457200" y="274638"/>
            <a:ext cx="1810544" cy="634082"/>
          </a:xfrm>
          <a:solidFill>
            <a:schemeClr val="bg1">
              <a:lumMod val="95000"/>
            </a:schemeClr>
          </a:solidFill>
          <a:scene3d>
            <a:camera prst="orthographicFront"/>
            <a:lightRig rig="threePt" dir="t"/>
          </a:scene3d>
          <a:sp3d>
            <a:bevelT/>
          </a:sp3d>
        </p:spPr>
        <p:txBody>
          <a:bodyPr>
            <a:noAutofit/>
          </a:bodyPr>
          <a:lstStyle/>
          <a:p>
            <a:r>
              <a:rPr lang="ru-RU" sz="4000" b="1" dirty="0" smtClean="0">
                <a:gradFill>
                  <a:gsLst>
                    <a:gs pos="0">
                      <a:schemeClr val="accent1">
                        <a:lumMod val="5000"/>
                        <a:lumOff val="95000"/>
                      </a:schemeClr>
                    </a:gs>
                    <a:gs pos="74000">
                      <a:srgbClr val="6600CC"/>
                    </a:gs>
                    <a:gs pos="83000">
                      <a:srgbClr val="6600FF"/>
                    </a:gs>
                    <a:gs pos="10952">
                      <a:srgbClr val="000099"/>
                    </a:gs>
                    <a:gs pos="100000">
                      <a:srgbClr val="002060"/>
                    </a:gs>
                  </a:gsLst>
                  <a:lin ang="5400000" scaled="1"/>
                </a:gradFill>
                <a:latin typeface="Times New Roman" panose="02020603050405020304" pitchFamily="18" charset="0"/>
                <a:cs typeface="Times New Roman" panose="02020603050405020304" pitchFamily="18" charset="0"/>
              </a:rPr>
              <a:t>ГИА-9</a:t>
            </a:r>
            <a:endParaRPr lang="ru-RU" sz="4000" b="1" dirty="0"/>
          </a:p>
        </p:txBody>
      </p:sp>
      <p:sp>
        <p:nvSpPr>
          <p:cNvPr id="7" name="Объект 6"/>
          <p:cNvSpPr>
            <a:spLocks noGrp="1"/>
          </p:cNvSpPr>
          <p:nvPr>
            <p:ph idx="1"/>
          </p:nvPr>
        </p:nvSpPr>
        <p:spPr>
          <a:xfrm>
            <a:off x="457200" y="1600201"/>
            <a:ext cx="8507288" cy="4133056"/>
          </a:xfrm>
          <a:scene3d>
            <a:camera prst="orthographicFront"/>
            <a:lightRig rig="threePt" dir="t"/>
          </a:scene3d>
          <a:sp3d>
            <a:bevelT prst="angle"/>
          </a:sp3d>
        </p:spPr>
        <p:txBody>
          <a:bodyPr>
            <a:normAutofit/>
          </a:bodyPr>
          <a:lstStyle/>
          <a:p>
            <a:pPr marL="0" indent="0">
              <a:buNone/>
            </a:pPr>
            <a:r>
              <a:rPr lang="ru-RU" b="1" dirty="0" smtClean="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Наличие </a:t>
            </a:r>
            <a:r>
              <a:rPr lang="ru-RU" b="1" dirty="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неудовлетворительного результата </a:t>
            </a:r>
            <a:r>
              <a:rPr lang="ru-RU" b="1" dirty="0">
                <a:solidFill>
                  <a:srgbClr val="CC0000"/>
                </a:solidFill>
                <a:latin typeface="Times New Roman" panose="02020603050405020304" pitchFamily="18" charset="0"/>
                <a:cs typeface="Times New Roman" panose="02020603050405020304" pitchFamily="18" charset="0"/>
              </a:rPr>
              <a:t>более чем по двум учебным предметам </a:t>
            </a:r>
            <a:r>
              <a:rPr lang="ru-RU" b="1" dirty="0" smtClean="0">
                <a:solidFill>
                  <a:srgbClr val="CC0000"/>
                </a:solidFill>
                <a:latin typeface="Times New Roman" panose="02020603050405020304" pitchFamily="18" charset="0"/>
                <a:cs typeface="Times New Roman" panose="02020603050405020304" pitchFamily="18" charset="0"/>
              </a:rPr>
              <a:t/>
            </a:r>
            <a:br>
              <a:rPr lang="ru-RU" b="1" dirty="0" smtClean="0">
                <a:solidFill>
                  <a:srgbClr val="CC0000"/>
                </a:solidFill>
                <a:latin typeface="Times New Roman" panose="02020603050405020304" pitchFamily="18" charset="0"/>
                <a:cs typeface="Times New Roman" panose="02020603050405020304" pitchFamily="18" charset="0"/>
              </a:rPr>
            </a:br>
            <a:r>
              <a:rPr lang="ru-RU" b="1" dirty="0" smtClean="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не </a:t>
            </a:r>
            <a:r>
              <a:rPr lang="ru-RU" b="1" dirty="0">
                <a:gradFill>
                  <a:gsLst>
                    <a:gs pos="0">
                      <a:schemeClr val="accent1">
                        <a:lumMod val="5000"/>
                        <a:lumOff val="95000"/>
                      </a:schemeClr>
                    </a:gs>
                    <a:gs pos="74000">
                      <a:srgbClr val="003300"/>
                    </a:gs>
                    <a:gs pos="83000">
                      <a:srgbClr val="6600FF"/>
                    </a:gs>
                    <a:gs pos="10952">
                      <a:srgbClr val="000099"/>
                    </a:gs>
                    <a:gs pos="100000">
                      <a:srgbClr val="339933"/>
                    </a:gs>
                  </a:gsLst>
                  <a:lin ang="5400000" scaled="1"/>
                </a:gradFill>
                <a:latin typeface="Times New Roman" panose="02020603050405020304" pitchFamily="18" charset="0"/>
                <a:cs typeface="Times New Roman" panose="02020603050405020304" pitchFamily="18" charset="0"/>
              </a:rPr>
              <a:t>позволяет выпускнику повторно участвовать в экзаменах по данным учебным предметам в резервные дни. </a:t>
            </a:r>
          </a:p>
          <a:p>
            <a:pPr marL="0" indent="0">
              <a:buNone/>
            </a:pPr>
            <a:r>
              <a:rPr lang="ru-RU" b="1" dirty="0" smtClean="0">
                <a:solidFill>
                  <a:srgbClr val="FF0000"/>
                </a:solidFill>
                <a:latin typeface="Times New Roman" panose="02020603050405020304" pitchFamily="18" charset="0"/>
                <a:cs typeface="Times New Roman" panose="02020603050405020304" pitchFamily="18" charset="0"/>
              </a:rPr>
              <a:t>В этом случае участие </a:t>
            </a:r>
            <a:r>
              <a:rPr lang="ru-RU" b="1" dirty="0">
                <a:solidFill>
                  <a:srgbClr val="FF0000"/>
                </a:solidFill>
                <a:latin typeface="Times New Roman" panose="02020603050405020304" pitchFamily="18" charset="0"/>
                <a:cs typeface="Times New Roman" panose="02020603050405020304" pitchFamily="18" charset="0"/>
              </a:rPr>
              <a:t>в ГИА возможно не ранее 1 сентября 2017 года. </a:t>
            </a:r>
          </a:p>
        </p:txBody>
      </p:sp>
    </p:spTree>
    <p:extLst>
      <p:ext uri="{BB962C8B-B14F-4D97-AF65-F5344CB8AC3E}">
        <p14:creationId xmlns:p14="http://schemas.microsoft.com/office/powerpoint/2010/main" val="333465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Объект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Заголовок 1"/>
          <p:cNvSpPr>
            <a:spLocks noGrp="1"/>
          </p:cNvSpPr>
          <p:nvPr>
            <p:ph type="title"/>
          </p:nvPr>
        </p:nvSpPr>
        <p:spPr>
          <a:xfrm>
            <a:off x="-274638" y="115888"/>
            <a:ext cx="9239251" cy="649287"/>
          </a:xfrm>
        </p:spPr>
        <p:txBody>
          <a:bodyPr>
            <a:noAutofit/>
          </a:bodyPr>
          <a:lstStyle/>
          <a:p>
            <a:pPr>
              <a:defRPr/>
            </a:pPr>
            <a:r>
              <a:rPr 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Подача апелляций</a:t>
            </a:r>
            <a:endParaRPr lang="ru-RU"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628" name="TextBox 9"/>
          <p:cNvSpPr txBox="1">
            <a:spLocks noChangeArrowheads="1"/>
          </p:cNvSpPr>
          <p:nvPr/>
        </p:nvSpPr>
        <p:spPr bwMode="auto">
          <a:xfrm>
            <a:off x="5651500" y="981075"/>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2000" b="1">
                <a:latin typeface="Arial Narrow" pitchFamily="34" charset="0"/>
              </a:rPr>
              <a:t> </a:t>
            </a:r>
          </a:p>
        </p:txBody>
      </p:sp>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l="6824" t="19405" r="55473" b="8383"/>
          <a:stretch>
            <a:fillRect/>
          </a:stretch>
        </p:blipFill>
        <p:spPr bwMode="auto">
          <a:xfrm>
            <a:off x="369888" y="1354138"/>
            <a:ext cx="2282825" cy="3797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l="2229" t="19124" r="63754" b="13417"/>
          <a:stretch>
            <a:fillRect/>
          </a:stretch>
        </p:blipFill>
        <p:spPr bwMode="auto">
          <a:xfrm>
            <a:off x="6437313" y="1379538"/>
            <a:ext cx="2374900" cy="37893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Box 12"/>
          <p:cNvSpPr txBox="1">
            <a:spLocks noChangeArrowheads="1"/>
          </p:cNvSpPr>
          <p:nvPr/>
        </p:nvSpPr>
        <p:spPr bwMode="auto">
          <a:xfrm>
            <a:off x="323850" y="403225"/>
            <a:ext cx="23764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a:latin typeface="Arial Narrow" pitchFamily="34" charset="0"/>
              </a:rPr>
              <a:t>О нарушении установленного порядка ГИА</a:t>
            </a:r>
          </a:p>
        </p:txBody>
      </p:sp>
      <p:sp>
        <p:nvSpPr>
          <p:cNvPr id="26632" name="TextBox 13"/>
          <p:cNvSpPr txBox="1">
            <a:spLocks noChangeArrowheads="1"/>
          </p:cNvSpPr>
          <p:nvPr/>
        </p:nvSpPr>
        <p:spPr bwMode="auto">
          <a:xfrm>
            <a:off x="6156325" y="334963"/>
            <a:ext cx="2519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a:latin typeface="Arial Narrow" pitchFamily="34" charset="0"/>
              </a:rPr>
              <a:t>О несогласии с выставленными баллами</a:t>
            </a:r>
          </a:p>
        </p:txBody>
      </p:sp>
      <p:sp>
        <p:nvSpPr>
          <p:cNvPr id="26633" name="TextBox 20"/>
          <p:cNvSpPr txBox="1">
            <a:spLocks noChangeArrowheads="1"/>
          </p:cNvSpPr>
          <p:nvPr/>
        </p:nvSpPr>
        <p:spPr bwMode="auto">
          <a:xfrm>
            <a:off x="514350" y="5110163"/>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a:solidFill>
                  <a:srgbClr val="FF0000"/>
                </a:solidFill>
                <a:latin typeface="Arial Narrow" pitchFamily="34" charset="0"/>
              </a:rPr>
              <a:t>Форма ППЭ-02</a:t>
            </a:r>
          </a:p>
        </p:txBody>
      </p:sp>
      <p:sp>
        <p:nvSpPr>
          <p:cNvPr id="26634" name="TextBox 24"/>
          <p:cNvSpPr txBox="1">
            <a:spLocks noChangeArrowheads="1"/>
          </p:cNvSpPr>
          <p:nvPr/>
        </p:nvSpPr>
        <p:spPr bwMode="auto">
          <a:xfrm>
            <a:off x="6791325" y="5105400"/>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a:solidFill>
                  <a:srgbClr val="FF0000"/>
                </a:solidFill>
                <a:latin typeface="Arial Narrow" pitchFamily="34" charset="0"/>
              </a:rPr>
              <a:t>Форма 1-АП</a:t>
            </a:r>
          </a:p>
        </p:txBody>
      </p:sp>
      <p:pic>
        <p:nvPicPr>
          <p:cNvPr id="26635" name="Рисунок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5075238"/>
            <a:ext cx="207486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Box 4"/>
          <p:cNvSpPr txBox="1">
            <a:spLocks noChangeArrowheads="1"/>
          </p:cNvSpPr>
          <p:nvPr/>
        </p:nvSpPr>
        <p:spPr bwMode="auto">
          <a:xfrm>
            <a:off x="5799138" y="5381625"/>
            <a:ext cx="111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1200" b="1">
                <a:solidFill>
                  <a:srgbClr val="002060"/>
                </a:solidFill>
              </a:rPr>
              <a:t>Руководитель ОО</a:t>
            </a:r>
          </a:p>
        </p:txBody>
      </p:sp>
      <p:sp>
        <p:nvSpPr>
          <p:cNvPr id="26637" name="TextBox 5"/>
          <p:cNvSpPr txBox="1">
            <a:spLocks noChangeArrowheads="1"/>
          </p:cNvSpPr>
          <p:nvPr/>
        </p:nvSpPr>
        <p:spPr bwMode="auto">
          <a:xfrm>
            <a:off x="7289800" y="5394325"/>
            <a:ext cx="736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1100" b="1"/>
              <a:t>Участник </a:t>
            </a:r>
          </a:p>
          <a:p>
            <a:pPr algn="ctr" eaLnBrk="1" hangingPunct="1"/>
            <a:r>
              <a:rPr lang="ru-RU" sz="1100" b="1"/>
              <a:t>ГИА</a:t>
            </a:r>
          </a:p>
        </p:txBody>
      </p:sp>
      <p:pic>
        <p:nvPicPr>
          <p:cNvPr id="26638" name="Рисунок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0163" y="5830888"/>
            <a:ext cx="1439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Рисунок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6963" y="5445125"/>
            <a:ext cx="14668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Рисунок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9225" y="5830888"/>
            <a:ext cx="1036638"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Box 7"/>
          <p:cNvSpPr txBox="1">
            <a:spLocks noChangeArrowheads="1"/>
          </p:cNvSpPr>
          <p:nvPr/>
        </p:nvSpPr>
        <p:spPr bwMode="auto">
          <a:xfrm>
            <a:off x="290513" y="5526088"/>
            <a:ext cx="598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b="1"/>
              <a:t>ППЭ</a:t>
            </a:r>
          </a:p>
        </p:txBody>
      </p:sp>
      <p:sp>
        <p:nvSpPr>
          <p:cNvPr id="26642" name="Прямоугольник 8"/>
          <p:cNvSpPr>
            <a:spLocks noChangeArrowheads="1"/>
          </p:cNvSpPr>
          <p:nvPr/>
        </p:nvSpPr>
        <p:spPr bwMode="auto">
          <a:xfrm>
            <a:off x="920750" y="5541963"/>
            <a:ext cx="990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100" b="1"/>
              <a:t>Участник </a:t>
            </a:r>
          </a:p>
          <a:p>
            <a:pPr algn="ctr"/>
            <a:r>
              <a:rPr lang="ru-RU" sz="1100" b="1"/>
              <a:t>ГИА</a:t>
            </a:r>
          </a:p>
        </p:txBody>
      </p:sp>
      <p:sp>
        <p:nvSpPr>
          <p:cNvPr id="26643" name="TextBox 10"/>
          <p:cNvSpPr txBox="1">
            <a:spLocks noChangeArrowheads="1"/>
          </p:cNvSpPr>
          <p:nvPr/>
        </p:nvSpPr>
        <p:spPr bwMode="auto">
          <a:xfrm>
            <a:off x="2151063" y="5387975"/>
            <a:ext cx="784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1200" b="1"/>
              <a:t>Член ГЭК</a:t>
            </a:r>
          </a:p>
        </p:txBody>
      </p:sp>
      <p:sp>
        <p:nvSpPr>
          <p:cNvPr id="15" name="Стрелка вправо 14"/>
          <p:cNvSpPr/>
          <p:nvPr/>
        </p:nvSpPr>
        <p:spPr>
          <a:xfrm rot="18689495">
            <a:off x="2556669" y="4509294"/>
            <a:ext cx="138747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6645" name="Рисунок 26"/>
          <p:cNvPicPr>
            <a:picLocks noChangeAspect="1"/>
          </p:cNvPicPr>
          <p:nvPr/>
        </p:nvPicPr>
        <p:blipFill>
          <a:blip r:embed="rId10">
            <a:extLst>
              <a:ext uri="{28A0092B-C50C-407E-A947-70E740481C1C}">
                <a14:useLocalDpi xmlns:a14="http://schemas.microsoft.com/office/drawing/2010/main" val="0"/>
              </a:ext>
            </a:extLst>
          </a:blip>
          <a:srcRect t="18536" b="4652"/>
          <a:stretch>
            <a:fillRect/>
          </a:stretch>
        </p:blipFill>
        <p:spPr bwMode="auto">
          <a:xfrm>
            <a:off x="3249613" y="2273300"/>
            <a:ext cx="2362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Box 19"/>
          <p:cNvSpPr txBox="1">
            <a:spLocks noChangeArrowheads="1"/>
          </p:cNvSpPr>
          <p:nvPr/>
        </p:nvSpPr>
        <p:spPr bwMode="auto">
          <a:xfrm>
            <a:off x="3214688" y="3884613"/>
            <a:ext cx="253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b="1">
                <a:solidFill>
                  <a:srgbClr val="C00000"/>
                </a:solidFill>
              </a:rPr>
              <a:t>Конфликтная комиссия</a:t>
            </a:r>
          </a:p>
        </p:txBody>
      </p:sp>
      <p:sp>
        <p:nvSpPr>
          <p:cNvPr id="28" name="Стрелка вправо 27"/>
          <p:cNvSpPr/>
          <p:nvPr/>
        </p:nvSpPr>
        <p:spPr>
          <a:xfrm rot="13523029">
            <a:off x="5096669" y="4487069"/>
            <a:ext cx="1438275"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48" name="TextBox 28"/>
          <p:cNvSpPr txBox="1">
            <a:spLocks noChangeArrowheads="1"/>
          </p:cNvSpPr>
          <p:nvPr/>
        </p:nvSpPr>
        <p:spPr bwMode="auto">
          <a:xfrm rot="-3056000">
            <a:off x="2755106" y="4802982"/>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2400" b="1">
                <a:solidFill>
                  <a:srgbClr val="C00000"/>
                </a:solidFill>
                <a:latin typeface="Arial Narrow" pitchFamily="34" charset="0"/>
              </a:rPr>
              <a:t>2 дня</a:t>
            </a:r>
          </a:p>
        </p:txBody>
      </p:sp>
      <p:sp>
        <p:nvSpPr>
          <p:cNvPr id="26649" name="TextBox 29"/>
          <p:cNvSpPr txBox="1">
            <a:spLocks noChangeArrowheads="1"/>
          </p:cNvSpPr>
          <p:nvPr/>
        </p:nvSpPr>
        <p:spPr bwMode="auto">
          <a:xfrm rot="2656382">
            <a:off x="4738688" y="4845050"/>
            <a:ext cx="136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2400" b="1">
                <a:solidFill>
                  <a:srgbClr val="C00000"/>
                </a:solidFill>
                <a:latin typeface="Arial Narrow" pitchFamily="34" charset="0"/>
              </a:rPr>
              <a:t>4 дня</a:t>
            </a:r>
          </a:p>
        </p:txBody>
      </p:sp>
      <p:sp>
        <p:nvSpPr>
          <p:cNvPr id="26650" name="TextBox 31"/>
          <p:cNvSpPr txBox="1">
            <a:spLocks noChangeArrowheads="1"/>
          </p:cNvSpPr>
          <p:nvPr/>
        </p:nvSpPr>
        <p:spPr bwMode="auto">
          <a:xfrm>
            <a:off x="2719388" y="763588"/>
            <a:ext cx="34877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1600" b="1" i="1">
                <a:latin typeface="Arial Narrow" pitchFamily="34" charset="0"/>
              </a:rPr>
              <a:t>Рассмотрение апелляций может осуществляться в присутствии апеллянтов и/или их родителей (законных представителей)</a:t>
            </a:r>
            <a:endParaRPr lang="ru-RU" sz="1600">
              <a:latin typeface="Arial Narrow" pitchFamily="34" charset="0"/>
            </a:endParaRPr>
          </a:p>
          <a:p>
            <a:pPr algn="ctr" eaLnBrk="1" hangingPunct="1"/>
            <a:r>
              <a:rPr lang="ru-RU" sz="1600" b="1">
                <a:solidFill>
                  <a:srgbClr val="FF0000"/>
                </a:solidFill>
                <a:latin typeface="Arial Narrow" pitchFamily="34" charset="0"/>
              </a:rPr>
              <a:t>по их желанию</a:t>
            </a:r>
          </a:p>
        </p:txBody>
      </p:sp>
      <p:sp>
        <p:nvSpPr>
          <p:cNvPr id="26651" name="Прямоугольник 22"/>
          <p:cNvSpPr>
            <a:spLocks noChangeArrowheads="1"/>
          </p:cNvSpPr>
          <p:nvPr/>
        </p:nvSpPr>
        <p:spPr bwMode="auto">
          <a:xfrm>
            <a:off x="2185988" y="5922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200" b="1">
                <a:latin typeface="Bookman Old Style" pitchFamily="18" charset="0"/>
              </a:rPr>
              <a:t>В среднем </a:t>
            </a:r>
            <a:r>
              <a:rPr lang="ru-RU" sz="1200" b="1">
                <a:solidFill>
                  <a:srgbClr val="FF0000"/>
                </a:solidFill>
                <a:latin typeface="Bookman Old Style" pitchFamily="18" charset="0"/>
              </a:rPr>
              <a:t>через 7 дней </a:t>
            </a:r>
            <a:r>
              <a:rPr lang="ru-RU" sz="1200" b="1">
                <a:latin typeface="Bookman Old Style" pitchFamily="18" charset="0"/>
              </a:rPr>
              <a:t>после рассмотрения в КК апеллянт информируется о результатах через управление  образования своего города/района</a:t>
            </a:r>
          </a:p>
        </p:txBody>
      </p:sp>
      <p:pic>
        <p:nvPicPr>
          <p:cNvPr id="26652" name="Рисунок 3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33825" y="4883150"/>
            <a:ext cx="10509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Стрелка вниз 23"/>
          <p:cNvSpPr/>
          <p:nvPr/>
        </p:nvSpPr>
        <p:spPr>
          <a:xfrm>
            <a:off x="4329113" y="4370388"/>
            <a:ext cx="198437" cy="465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654" name="TextBox 32"/>
          <p:cNvSpPr txBox="1">
            <a:spLocks noChangeArrowheads="1"/>
          </p:cNvSpPr>
          <p:nvPr/>
        </p:nvSpPr>
        <p:spPr bwMode="auto">
          <a:xfrm>
            <a:off x="3200400" y="5589588"/>
            <a:ext cx="259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ru-RU" sz="1400" b="1" i="1">
              <a:solidFill>
                <a:srgbClr val="7030A0"/>
              </a:solidFill>
            </a:endParaRPr>
          </a:p>
        </p:txBody>
      </p:sp>
      <p:sp>
        <p:nvSpPr>
          <p:cNvPr id="26655" name="TextBox 2"/>
          <p:cNvSpPr txBox="1">
            <a:spLocks noChangeArrowheads="1"/>
          </p:cNvSpPr>
          <p:nvPr/>
        </p:nvSpPr>
        <p:spPr bwMode="auto">
          <a:xfrm>
            <a:off x="8007350" y="5427663"/>
            <a:ext cx="98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b="1"/>
              <a:t>Школа</a:t>
            </a:r>
          </a:p>
        </p:txBody>
      </p:sp>
      <p:pic>
        <p:nvPicPr>
          <p:cNvPr id="26656" name="Picture 2" descr="http://wallpaperstock.net/family-type-wallpapers_8015_1920x108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9863" y="1765300"/>
            <a:ext cx="10017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60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8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Объект 6"/>
          <p:cNvSpPr>
            <a:spLocks noGrp="1"/>
          </p:cNvSpPr>
          <p:nvPr>
            <p:ph idx="1"/>
          </p:nvPr>
        </p:nvSpPr>
        <p:spPr>
          <a:xfrm>
            <a:off x="355662" y="476672"/>
            <a:ext cx="8680834" cy="6120680"/>
          </a:xfrm>
          <a:noFill/>
          <a:scene3d>
            <a:camera prst="orthographicFront"/>
            <a:lightRig rig="threePt" dir="t"/>
          </a:scene3d>
          <a:sp3d>
            <a:bevelT prst="angle"/>
          </a:sp3d>
          <a:extLst/>
        </p:spPr>
        <p:txBody>
          <a:bodyPr rtlCol="0">
            <a:normAutofit/>
          </a:bodyPr>
          <a:lstStyle/>
          <a:p>
            <a:pPr marL="0" indent="0" algn="ctr" eaLnBrk="1" fontAlgn="auto" hangingPunct="1">
              <a:spcAft>
                <a:spcPts val="0"/>
              </a:spcAft>
              <a:buFont typeface="Arial" pitchFamily="34" charset="0"/>
              <a:buNone/>
              <a:defRPr/>
            </a:pPr>
            <a:r>
              <a:rPr lang="ru-RU" sz="2800" b="1" dirty="0" smtClean="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запрещено иметь </a:t>
            </a:r>
            <a:r>
              <a:rPr lang="ru-RU" sz="28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себе </a:t>
            </a:r>
            <a:r>
              <a:rPr lang="ru-RU" sz="2800" b="1" dirty="0" smtClean="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экзамене?</a:t>
            </a:r>
          </a:p>
          <a:p>
            <a:pPr marL="0" indent="0" algn="ctr" eaLnBrk="1" fontAlgn="auto" hangingPunct="1">
              <a:spcAft>
                <a:spcPts val="0"/>
              </a:spcAft>
              <a:buFont typeface="Arial" pitchFamily="34" charset="0"/>
              <a:buNone/>
              <a:defRPr/>
            </a:pPr>
            <a:endParaRPr lang="ru-RU"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7654" name="Рисунок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1600200"/>
            <a:ext cx="9144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Рисунок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9438" y="1709738"/>
            <a:ext cx="7445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Рисунок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0838" y="1657350"/>
            <a:ext cx="873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Рисунок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5063" y="1517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Знак запрета 30"/>
          <p:cNvSpPr/>
          <p:nvPr/>
        </p:nvSpPr>
        <p:spPr>
          <a:xfrm>
            <a:off x="468313" y="1409700"/>
            <a:ext cx="1295400" cy="1171575"/>
          </a:xfrm>
          <a:prstGeom prst="noSmoking">
            <a:avLst>
              <a:gd name="adj" fmla="val 64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2" name="Знак запрета 31"/>
          <p:cNvSpPr/>
          <p:nvPr/>
        </p:nvSpPr>
        <p:spPr>
          <a:xfrm>
            <a:off x="2843213" y="1400175"/>
            <a:ext cx="1295400" cy="1171575"/>
          </a:xfrm>
          <a:prstGeom prst="noSmoking">
            <a:avLst>
              <a:gd name="adj" fmla="val 64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3" name="Знак запрета 32"/>
          <p:cNvSpPr/>
          <p:nvPr/>
        </p:nvSpPr>
        <p:spPr>
          <a:xfrm>
            <a:off x="5219700" y="1393825"/>
            <a:ext cx="1295400" cy="1171575"/>
          </a:xfrm>
          <a:prstGeom prst="noSmoking">
            <a:avLst>
              <a:gd name="adj" fmla="val 64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4" name="Знак запрета 33"/>
          <p:cNvSpPr/>
          <p:nvPr/>
        </p:nvSpPr>
        <p:spPr>
          <a:xfrm>
            <a:off x="7361238" y="1393825"/>
            <a:ext cx="1295400" cy="1171575"/>
          </a:xfrm>
          <a:prstGeom prst="noSmoking">
            <a:avLst>
              <a:gd name="adj" fmla="val 64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aphicFrame>
        <p:nvGraphicFramePr>
          <p:cNvPr id="5" name="Таблица 4"/>
          <p:cNvGraphicFramePr>
            <a:graphicFrameLocks noGrp="1"/>
          </p:cNvGraphicFramePr>
          <p:nvPr/>
        </p:nvGraphicFramePr>
        <p:xfrm>
          <a:off x="323850" y="2716213"/>
          <a:ext cx="8712200" cy="736600"/>
        </p:xfrm>
        <a:graphic>
          <a:graphicData uri="http://schemas.openxmlformats.org/drawingml/2006/table">
            <a:tbl>
              <a:tblPr firstRow="1" firstCol="1" bandRow="1">
                <a:tableStyleId>{5C22544A-7EE6-4342-B048-85BDC9FD1C3A}</a:tableStyleId>
              </a:tblPr>
              <a:tblGrid>
                <a:gridCol w="1976717"/>
                <a:gridCol w="2441273"/>
                <a:gridCol w="2350166"/>
                <a:gridCol w="1944044"/>
              </a:tblGrid>
              <a:tr h="736600">
                <a:tc>
                  <a:txBody>
                    <a:bodyPr/>
                    <a:lstStyle/>
                    <a:p>
                      <a:pPr algn="l">
                        <a:lnSpc>
                          <a:spcPct val="115000"/>
                        </a:lnSpc>
                        <a:spcAft>
                          <a:spcPts val="0"/>
                        </a:spcAft>
                      </a:pPr>
                      <a:r>
                        <a:rPr lang="ru-RU" sz="1400" dirty="0" smtClean="0">
                          <a:solidFill>
                            <a:schemeClr val="tx1"/>
                          </a:solidFill>
                          <a:effectLst/>
                        </a:rPr>
                        <a:t>    Средства </a:t>
                      </a:r>
                      <a:r>
                        <a:rPr lang="ru-RU" sz="1400" dirty="0">
                          <a:solidFill>
                            <a:schemeClr val="tx1"/>
                          </a:solidFill>
                          <a:effectLst/>
                        </a:rPr>
                        <a:t>связи</a:t>
                      </a:r>
                      <a:endParaRPr lang="ru-RU" sz="1100" dirty="0">
                        <a:solidFill>
                          <a:schemeClr val="tx1"/>
                        </a:solidFill>
                        <a:effectLst/>
                        <a:latin typeface="Calibri"/>
                        <a:ea typeface="Calibri"/>
                        <a:cs typeface="Times New Roman"/>
                      </a:endParaRPr>
                    </a:p>
                  </a:txBody>
                  <a:tcPr marL="68574" marR="68574" marT="0" marB="0">
                    <a:noFill/>
                  </a:tcPr>
                </a:tc>
                <a:tc>
                  <a:txBody>
                    <a:bodyPr/>
                    <a:lstStyle/>
                    <a:p>
                      <a:pPr algn="ctr">
                        <a:lnSpc>
                          <a:spcPct val="115000"/>
                        </a:lnSpc>
                        <a:spcAft>
                          <a:spcPts val="0"/>
                        </a:spcAft>
                      </a:pPr>
                      <a:r>
                        <a:rPr lang="ru-RU" sz="1400" dirty="0">
                          <a:solidFill>
                            <a:schemeClr val="tx1"/>
                          </a:solidFill>
                          <a:effectLst/>
                        </a:rPr>
                        <a:t>Фото, аудио и видеоаппаратуру</a:t>
                      </a:r>
                      <a:endParaRPr lang="ru-RU" sz="1100" dirty="0">
                        <a:solidFill>
                          <a:schemeClr val="tx1"/>
                        </a:solidFill>
                        <a:effectLst/>
                      </a:endParaRPr>
                    </a:p>
                    <a:p>
                      <a:pPr algn="ctr">
                        <a:lnSpc>
                          <a:spcPct val="115000"/>
                        </a:lnSpc>
                        <a:spcAft>
                          <a:spcPts val="0"/>
                        </a:spcAft>
                      </a:pPr>
                      <a:r>
                        <a:rPr lang="ru-RU" sz="1400" dirty="0">
                          <a:solidFill>
                            <a:schemeClr val="tx1"/>
                          </a:solidFill>
                          <a:effectLst/>
                        </a:rPr>
                        <a:t> </a:t>
                      </a:r>
                      <a:endParaRPr lang="ru-RU" sz="1100" dirty="0">
                        <a:solidFill>
                          <a:schemeClr val="tx1"/>
                        </a:solidFill>
                        <a:effectLst/>
                        <a:latin typeface="Calibri"/>
                        <a:ea typeface="Calibri"/>
                        <a:cs typeface="Times New Roman"/>
                      </a:endParaRPr>
                    </a:p>
                  </a:txBody>
                  <a:tcPr marL="68574" marR="68574" marT="0" marB="0">
                    <a:noFill/>
                  </a:tcPr>
                </a:tc>
                <a:tc>
                  <a:txBody>
                    <a:bodyPr/>
                    <a:lstStyle/>
                    <a:p>
                      <a:pPr algn="ctr">
                        <a:lnSpc>
                          <a:spcPct val="115000"/>
                        </a:lnSpc>
                        <a:spcAft>
                          <a:spcPts val="0"/>
                        </a:spcAft>
                      </a:pPr>
                      <a:r>
                        <a:rPr lang="ru-RU" sz="1400" dirty="0">
                          <a:solidFill>
                            <a:schemeClr val="tx1"/>
                          </a:solidFill>
                          <a:effectLst/>
                        </a:rPr>
                        <a:t>Электронно-вычислительную </a:t>
                      </a:r>
                      <a:r>
                        <a:rPr lang="ru-RU" sz="1400" dirty="0" smtClean="0">
                          <a:solidFill>
                            <a:schemeClr val="tx1"/>
                          </a:solidFill>
                          <a:effectLst/>
                        </a:rPr>
                        <a:t>технику*</a:t>
                      </a:r>
                      <a:endParaRPr lang="ru-RU" sz="1100" dirty="0">
                        <a:solidFill>
                          <a:schemeClr val="tx1"/>
                        </a:solidFill>
                        <a:effectLst/>
                        <a:latin typeface="Calibri"/>
                        <a:ea typeface="Calibri"/>
                        <a:cs typeface="Times New Roman"/>
                      </a:endParaRPr>
                    </a:p>
                  </a:txBody>
                  <a:tcPr marL="68574" marR="68574" marT="0" marB="0">
                    <a:noFill/>
                  </a:tcPr>
                </a:tc>
                <a:tc>
                  <a:txBody>
                    <a:bodyPr/>
                    <a:lstStyle/>
                    <a:p>
                      <a:pPr algn="ctr">
                        <a:lnSpc>
                          <a:spcPct val="115000"/>
                        </a:lnSpc>
                        <a:spcAft>
                          <a:spcPts val="0"/>
                        </a:spcAft>
                      </a:pPr>
                      <a:r>
                        <a:rPr lang="ru-RU" sz="1400" dirty="0">
                          <a:solidFill>
                            <a:schemeClr val="tx1"/>
                          </a:solidFill>
                          <a:effectLst/>
                        </a:rPr>
                        <a:t>Справочные материалы, письменные заметки</a:t>
                      </a:r>
                      <a:endParaRPr lang="ru-RU" sz="1100" dirty="0">
                        <a:solidFill>
                          <a:schemeClr val="tx1"/>
                        </a:solidFill>
                        <a:effectLst/>
                        <a:latin typeface="Calibri"/>
                        <a:ea typeface="Calibri"/>
                        <a:cs typeface="Times New Roman"/>
                      </a:endParaRPr>
                    </a:p>
                  </a:txBody>
                  <a:tcPr marL="68574" marR="68574" marT="0" marB="0">
                    <a:noFill/>
                  </a:tcPr>
                </a:tc>
              </a:tr>
            </a:tbl>
          </a:graphicData>
        </a:graphic>
      </p:graphicFrame>
      <p:sp>
        <p:nvSpPr>
          <p:cNvPr id="27674" name="TextBox 5"/>
          <p:cNvSpPr txBox="1">
            <a:spLocks noChangeArrowheads="1"/>
          </p:cNvSpPr>
          <p:nvPr/>
        </p:nvSpPr>
        <p:spPr bwMode="auto">
          <a:xfrm>
            <a:off x="4967288" y="3284538"/>
            <a:ext cx="1800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1000" b="1"/>
              <a:t>*</a:t>
            </a:r>
            <a:r>
              <a:rPr lang="ru-RU" sz="1000" b="1" i="1"/>
              <a:t>непрограммируемый калькулятор разрешается использовать на экзаменах по химии, биологии, физике, географии</a:t>
            </a:r>
            <a:endParaRPr lang="ru-RU" sz="1000" i="1"/>
          </a:p>
          <a:p>
            <a:pPr algn="ctr" eaLnBrk="1" hangingPunct="1"/>
            <a:endParaRPr lang="ru-RU" sz="1000"/>
          </a:p>
        </p:txBody>
      </p:sp>
      <p:sp>
        <p:nvSpPr>
          <p:cNvPr id="27675" name="TextBox 7"/>
          <p:cNvSpPr txBox="1">
            <a:spLocks noChangeArrowheads="1"/>
          </p:cNvSpPr>
          <p:nvPr/>
        </p:nvSpPr>
        <p:spPr bwMode="auto">
          <a:xfrm>
            <a:off x="468313" y="4149725"/>
            <a:ext cx="818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2400" b="1">
                <a:solidFill>
                  <a:srgbClr val="C00000"/>
                </a:solidFill>
                <a:latin typeface="Times New Roman" pitchFamily="18" charset="0"/>
                <a:cs typeface="Times New Roman" pitchFamily="18" charset="0"/>
              </a:rPr>
              <a:t>Во время экзамена </a:t>
            </a:r>
            <a:r>
              <a:rPr lang="ru-RU" sz="2400" b="1">
                <a:solidFill>
                  <a:srgbClr val="2430A6"/>
                </a:solidFill>
                <a:latin typeface="Times New Roman" pitchFamily="18" charset="0"/>
                <a:cs typeface="Times New Roman" pitchFamily="18" charset="0"/>
              </a:rPr>
              <a:t>участникам запрещается:</a:t>
            </a:r>
          </a:p>
        </p:txBody>
      </p:sp>
      <p:pic>
        <p:nvPicPr>
          <p:cNvPr id="27676" name="Рисунок 43" descr="C:\Users\petenko\Desktop\c3f242707a3d080030b6696a0c64963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3" y="4575175"/>
            <a:ext cx="13430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TextBox 8"/>
          <p:cNvSpPr txBox="1">
            <a:spLocks noChangeArrowheads="1"/>
          </p:cNvSpPr>
          <p:nvPr/>
        </p:nvSpPr>
        <p:spPr bwMode="auto">
          <a:xfrm>
            <a:off x="465138" y="5405438"/>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b="1"/>
              <a:t>разговаривать</a:t>
            </a:r>
          </a:p>
        </p:txBody>
      </p:sp>
      <p:pic>
        <p:nvPicPr>
          <p:cNvPr id="27678" name="Рисунок 45" descr="C:\Users\petenko\Desktop\120_1_m.jpg"/>
          <p:cNvPicPr>
            <a:picLocks noChangeAspect="1" noChangeArrowheads="1"/>
          </p:cNvPicPr>
          <p:nvPr/>
        </p:nvPicPr>
        <p:blipFill>
          <a:blip r:embed="rId9">
            <a:extLst>
              <a:ext uri="{28A0092B-C50C-407E-A947-70E740481C1C}">
                <a14:useLocalDpi xmlns:a14="http://schemas.microsoft.com/office/drawing/2010/main" val="0"/>
              </a:ext>
            </a:extLst>
          </a:blip>
          <a:srcRect b="13847"/>
          <a:stretch>
            <a:fillRect/>
          </a:stretch>
        </p:blipFill>
        <p:spPr bwMode="auto">
          <a:xfrm>
            <a:off x="6721475" y="4575175"/>
            <a:ext cx="12779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TextBox 9"/>
          <p:cNvSpPr txBox="1">
            <a:spLocks noChangeArrowheads="1"/>
          </p:cNvSpPr>
          <p:nvPr/>
        </p:nvSpPr>
        <p:spPr bwMode="auto">
          <a:xfrm>
            <a:off x="2181225" y="5416550"/>
            <a:ext cx="1874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a:t>пересаживаться</a:t>
            </a:r>
          </a:p>
        </p:txBody>
      </p:sp>
      <p:pic>
        <p:nvPicPr>
          <p:cNvPr id="27680" name="Рисунок 47" descr="C:\Users\petenko\Desktop\megasun_Raznoe_05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750" y="4584700"/>
            <a:ext cx="14001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1" name="TextBox 10"/>
          <p:cNvSpPr txBox="1">
            <a:spLocks noChangeArrowheads="1"/>
          </p:cNvSpPr>
          <p:nvPr/>
        </p:nvSpPr>
        <p:spPr bwMode="auto">
          <a:xfrm>
            <a:off x="4603750" y="5405438"/>
            <a:ext cx="152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1400" b="1"/>
              <a:t>ходить по ППЭ без сопровождения</a:t>
            </a:r>
            <a:endParaRPr lang="ru-RU" sz="1400"/>
          </a:p>
        </p:txBody>
      </p:sp>
      <p:pic>
        <p:nvPicPr>
          <p:cNvPr id="27682" name="Рисунок 49" descr="C:\Users\petenko\Desktop\depositphotos_7770085-3D-business-presentati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3963" y="4584700"/>
            <a:ext cx="1219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TextBox 11"/>
          <p:cNvSpPr txBox="1">
            <a:spLocks noChangeArrowheads="1"/>
          </p:cNvSpPr>
          <p:nvPr/>
        </p:nvSpPr>
        <p:spPr bwMode="auto">
          <a:xfrm>
            <a:off x="6781800" y="5446713"/>
            <a:ext cx="14049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1400" b="1"/>
              <a:t>обмениваться любыми материалами</a:t>
            </a:r>
          </a:p>
        </p:txBody>
      </p:sp>
    </p:spTree>
    <p:extLst>
      <p:ext uri="{BB962C8B-B14F-4D97-AF65-F5344CB8AC3E}">
        <p14:creationId xmlns:p14="http://schemas.microsoft.com/office/powerpoint/2010/main" val="3993649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p:cNvPicPr/>
          <p:nvPr/>
        </p:nvPicPr>
        <p:blipFill>
          <a:blip r:embed="rId4"/>
          <a:stretch>
            <a:fillRect/>
          </a:stretch>
        </p:blipFill>
        <p:spPr>
          <a:xfrm>
            <a:off x="899592" y="716318"/>
            <a:ext cx="7776864" cy="5881033"/>
          </a:xfrm>
          <a:prstGeom prst="rect">
            <a:avLst/>
          </a:prstGeom>
        </p:spPr>
      </p:pic>
    </p:spTree>
    <p:extLst>
      <p:ext uri="{BB962C8B-B14F-4D97-AF65-F5344CB8AC3E}">
        <p14:creationId xmlns:p14="http://schemas.microsoft.com/office/powerpoint/2010/main" val="2583519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Рисунок 8"/>
          <p:cNvPicPr/>
          <p:nvPr/>
        </p:nvPicPr>
        <p:blipFill>
          <a:blip r:embed="rId4"/>
          <a:stretch>
            <a:fillRect/>
          </a:stretch>
        </p:blipFill>
        <p:spPr>
          <a:xfrm>
            <a:off x="827584" y="716318"/>
            <a:ext cx="7704856" cy="5881033"/>
          </a:xfrm>
          <a:prstGeom prst="rect">
            <a:avLst/>
          </a:prstGeom>
        </p:spPr>
      </p:pic>
    </p:spTree>
    <p:extLst>
      <p:ext uri="{BB962C8B-B14F-4D97-AF65-F5344CB8AC3E}">
        <p14:creationId xmlns:p14="http://schemas.microsoft.com/office/powerpoint/2010/main" val="791544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3999" cy="6885384"/>
          </a:xfrm>
          <a:prstGeom prst="rect">
            <a:avLst/>
          </a:prstGeom>
        </p:spPr>
      </p:pic>
      <p:sp>
        <p:nvSpPr>
          <p:cNvPr id="2" name="Заголовок 1"/>
          <p:cNvSpPr>
            <a:spLocks noGrp="1"/>
          </p:cNvSpPr>
          <p:nvPr>
            <p:ph type="ctrTitle"/>
          </p:nvPr>
        </p:nvSpPr>
        <p:spPr>
          <a:xfrm>
            <a:off x="611560" y="1916832"/>
            <a:ext cx="8352928" cy="2520280"/>
          </a:xfrm>
        </p:spPr>
        <p:txBody>
          <a:bodyPr>
            <a:noAutofit/>
          </a:bodyPr>
          <a:lstStyle/>
          <a:p>
            <a:pPr lvl="0"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endParaRPr lang="ru-RU" sz="3600" b="1" dirty="0">
              <a:ln w="12700">
                <a:solidFill>
                  <a:schemeClr val="tx2">
                    <a:lumMod val="50000"/>
                  </a:schemeClr>
                </a:solidFill>
                <a:prstDash val="solid"/>
              </a:ln>
              <a:solidFill>
                <a:schemeClr val="accent1">
                  <a:lumMod val="75000"/>
                </a:schemeClr>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092280" y="2276872"/>
            <a:ext cx="1656184" cy="2736304"/>
          </a:xfrm>
        </p:spPr>
        <p:txBody>
          <a:bodyPr>
            <a:noAutofit/>
          </a:bodyPr>
          <a:lstStyle/>
          <a:p>
            <a:pPr algn="l"/>
            <a:endParaRPr lang="ru-RU" sz="2800" b="1" dirty="0" smtClean="0">
              <a:ln w="18000">
                <a:solidFill>
                  <a:schemeClr val="accent2">
                    <a:lumMod val="75000"/>
                  </a:schemeClr>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ndParaRPr>
          </a:p>
        </p:txBody>
      </p:sp>
      <p:sp>
        <p:nvSpPr>
          <p:cNvPr id="6" name="TextBox 5"/>
          <p:cNvSpPr txBox="1"/>
          <p:nvPr/>
        </p:nvSpPr>
        <p:spPr>
          <a:xfrm>
            <a:off x="719571" y="193099"/>
            <a:ext cx="7704856" cy="523220"/>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Официальные источники информации</a:t>
            </a:r>
            <a:endPar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Рисунок 9"/>
          <p:cNvPicPr/>
          <p:nvPr/>
        </p:nvPicPr>
        <p:blipFill>
          <a:blip r:embed="rId4"/>
          <a:stretch>
            <a:fillRect/>
          </a:stretch>
        </p:blipFill>
        <p:spPr>
          <a:xfrm>
            <a:off x="3041948" y="747554"/>
            <a:ext cx="5940423" cy="4238615"/>
          </a:xfrm>
          <a:prstGeom prst="rect">
            <a:avLst/>
          </a:prstGeom>
        </p:spPr>
      </p:pic>
      <p:pic>
        <p:nvPicPr>
          <p:cNvPr id="8" name="Рисунок 7"/>
          <p:cNvPicPr/>
          <p:nvPr/>
        </p:nvPicPr>
        <p:blipFill>
          <a:blip r:embed="rId5"/>
          <a:stretch>
            <a:fillRect/>
          </a:stretch>
        </p:blipFill>
        <p:spPr>
          <a:xfrm>
            <a:off x="179512" y="2348880"/>
            <a:ext cx="5688632" cy="4392488"/>
          </a:xfrm>
          <a:prstGeom prst="rect">
            <a:avLst/>
          </a:prstGeom>
        </p:spPr>
      </p:pic>
    </p:spTree>
    <p:extLst>
      <p:ext uri="{BB962C8B-B14F-4D97-AF65-F5344CB8AC3E}">
        <p14:creationId xmlns:p14="http://schemas.microsoft.com/office/powerpoint/2010/main" val="2200506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8141" cy="6858000"/>
          </a:xfrm>
          <a:prstGeom prst="rect">
            <a:avLst/>
          </a:prstGeom>
        </p:spPr>
      </p:pic>
      <p:sp>
        <p:nvSpPr>
          <p:cNvPr id="6" name="Заголовок 5"/>
          <p:cNvSpPr>
            <a:spLocks noGrp="1"/>
          </p:cNvSpPr>
          <p:nvPr>
            <p:ph type="title"/>
          </p:nvPr>
        </p:nvSpPr>
        <p:spPr/>
        <p:txBody>
          <a:bodyPr>
            <a:noAutofit/>
          </a:bodyPr>
          <a:lstStyle/>
          <a:p>
            <a:pPr algn="ctr"/>
            <a:r>
              <a:rPr lang="ru-RU" sz="27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Подробная информация о проведении экзаменов размещается на официальном сайте ГКУ «Центр оценки и мониторинга качества образования»</a:t>
            </a:r>
          </a:p>
        </p:txBody>
      </p:sp>
      <p:sp>
        <p:nvSpPr>
          <p:cNvPr id="7" name="Объект 6"/>
          <p:cNvSpPr>
            <a:spLocks noGrp="1"/>
          </p:cNvSpPr>
          <p:nvPr>
            <p:ph idx="1"/>
          </p:nvPr>
        </p:nvSpPr>
        <p:spPr>
          <a:xfrm>
            <a:off x="1" y="1556792"/>
            <a:ext cx="9218140" cy="5040560"/>
          </a:xfrm>
          <a:solidFill>
            <a:schemeClr val="bg1">
              <a:lumMod val="95000"/>
            </a:schemeClr>
          </a:solidFill>
          <a:effectLst>
            <a:outerShdw blurRad="50800" dist="50800" dir="5400000" algn="ctr" rotWithShape="0">
              <a:schemeClr val="accent1">
                <a:lumMod val="40000"/>
                <a:lumOff val="60000"/>
              </a:schemeClr>
            </a:outerShdw>
          </a:effectLst>
          <a:scene3d>
            <a:camera prst="orthographicFront"/>
            <a:lightRig rig="threePt" dir="t"/>
          </a:scene3d>
          <a:sp3d>
            <a:bevelT prst="angle"/>
          </a:sp3d>
        </p:spPr>
        <p:txBody>
          <a:bodyPr>
            <a:normAutofit lnSpcReduction="10000"/>
          </a:bodyPr>
          <a:lstStyle/>
          <a:p>
            <a:pPr marL="0" indent="0" algn="ctr">
              <a:buNone/>
            </a:pPr>
            <a:r>
              <a:rPr lang="en-US" sz="3000" b="1" i="1" dirty="0" smtClean="0">
                <a:solidFill>
                  <a:schemeClr val="accent6">
                    <a:lumMod val="75000"/>
                  </a:schemeClr>
                </a:solidFill>
                <a:latin typeface="Times New Roman" pitchFamily="18" charset="0"/>
                <a:cs typeface="Times New Roman" pitchFamily="18" charset="0"/>
                <a:hlinkClick r:id="rId4"/>
              </a:rPr>
              <a:t>http</a:t>
            </a:r>
            <a:r>
              <a:rPr lang="en-US" sz="3000" b="1" i="1" dirty="0">
                <a:solidFill>
                  <a:schemeClr val="accent6">
                    <a:lumMod val="75000"/>
                  </a:schemeClr>
                </a:solidFill>
                <a:latin typeface="Times New Roman" pitchFamily="18" charset="0"/>
                <a:cs typeface="Times New Roman" pitchFamily="18" charset="0"/>
                <a:hlinkClick r:id="rId4"/>
              </a:rPr>
              <a:t>://ege-crimea.ru/</a:t>
            </a:r>
            <a:endParaRPr lang="en-US" sz="3000" b="1" i="1" dirty="0">
              <a:solidFill>
                <a:schemeClr val="accent6">
                  <a:lumMod val="75000"/>
                </a:schemeClr>
              </a:solidFill>
              <a:latin typeface="Times New Roman" pitchFamily="18" charset="0"/>
              <a:cs typeface="Times New Roman" pitchFamily="18" charset="0"/>
            </a:endParaRPr>
          </a:p>
          <a:p>
            <a:pPr marL="0" indent="0">
              <a:buNone/>
            </a:pPr>
            <a:endParaRPr lang="ru-RU" sz="3000" b="1" dirty="0">
              <a:solidFill>
                <a:srgbClr val="C00000"/>
              </a:solidFill>
              <a:latin typeface="Times New Roman" pitchFamily="18" charset="0"/>
              <a:cs typeface="Times New Roman" pitchFamily="18" charset="0"/>
            </a:endParaRPr>
          </a:p>
          <a:p>
            <a:pPr marL="0" indent="0">
              <a:buNone/>
            </a:pPr>
            <a:endParaRPr lang="ru-RU" sz="3000" b="1" dirty="0" smtClean="0">
              <a:solidFill>
                <a:srgbClr val="C00000"/>
              </a:solidFill>
              <a:latin typeface="Times New Roman" pitchFamily="18" charset="0"/>
              <a:cs typeface="Times New Roman" pitchFamily="18" charset="0"/>
            </a:endParaRPr>
          </a:p>
          <a:p>
            <a:pPr marL="0" indent="0">
              <a:lnSpc>
                <a:spcPct val="110000"/>
              </a:lnSpc>
              <a:buNone/>
            </a:pPr>
            <a:r>
              <a:rPr lang="ru-RU" sz="2800" b="1" dirty="0" smtClean="0">
                <a:solidFill>
                  <a:srgbClr val="C00000"/>
                </a:solidFill>
                <a:latin typeface="Times New Roman" pitchFamily="18" charset="0"/>
                <a:cs typeface="Times New Roman" pitchFamily="18" charset="0"/>
              </a:rPr>
              <a:t>Информационная </a:t>
            </a:r>
            <a:endParaRPr lang="en-US" sz="2800" b="1" dirty="0" smtClean="0">
              <a:solidFill>
                <a:srgbClr val="C00000"/>
              </a:solidFill>
              <a:latin typeface="Times New Roman" pitchFamily="18" charset="0"/>
              <a:cs typeface="Times New Roman" pitchFamily="18" charset="0"/>
            </a:endParaRPr>
          </a:p>
          <a:p>
            <a:pPr marL="0" indent="0">
              <a:lnSpc>
                <a:spcPct val="110000"/>
              </a:lnSpc>
              <a:buNone/>
            </a:pPr>
            <a:r>
              <a:rPr lang="ru-RU" sz="2800" b="1" dirty="0" smtClean="0">
                <a:solidFill>
                  <a:srgbClr val="C00000"/>
                </a:solidFill>
                <a:latin typeface="Times New Roman" pitchFamily="18" charset="0"/>
                <a:cs typeface="Times New Roman" pitchFamily="18" charset="0"/>
              </a:rPr>
              <a:t>поддержка</a:t>
            </a:r>
            <a:r>
              <a:rPr lang="ru-RU" sz="3000" b="1" dirty="0">
                <a:solidFill>
                  <a:srgbClr val="C00000"/>
                </a:solidFill>
                <a:latin typeface="Times New Roman" pitchFamily="18" charset="0"/>
                <a:cs typeface="Times New Roman" pitchFamily="18" charset="0"/>
              </a:rPr>
              <a:t>:</a:t>
            </a:r>
          </a:p>
          <a:p>
            <a:pPr marL="0" indent="0">
              <a:buNone/>
            </a:pPr>
            <a:r>
              <a:rPr lang="en-US" sz="3000" b="1" i="1" u="sng" dirty="0" smtClean="0">
                <a:solidFill>
                  <a:srgbClr val="0000FF"/>
                </a:solidFill>
                <a:latin typeface="Times New Roman" pitchFamily="18" charset="0"/>
                <a:cs typeface="Times New Roman" pitchFamily="18" charset="0"/>
              </a:rPr>
              <a:t>http</a:t>
            </a:r>
            <a:r>
              <a:rPr lang="en-US" sz="3000" b="1" i="1" u="sng" dirty="0">
                <a:solidFill>
                  <a:srgbClr val="0000FF"/>
                </a:solidFill>
                <a:latin typeface="Times New Roman" pitchFamily="18" charset="0"/>
                <a:cs typeface="Times New Roman" pitchFamily="18" charset="0"/>
              </a:rPr>
              <a:t>:// </a:t>
            </a:r>
            <a:r>
              <a:rPr lang="en-US" sz="3000" b="1" i="1" dirty="0">
                <a:solidFill>
                  <a:srgbClr val="008080"/>
                </a:solidFill>
                <a:latin typeface="Times New Roman" pitchFamily="18" charset="0"/>
                <a:cs typeface="Times New Roman" pitchFamily="18" charset="0"/>
                <a:hlinkClick r:id="rId5"/>
              </a:rPr>
              <a:t>www.fipi.ru</a:t>
            </a:r>
            <a:r>
              <a:rPr lang="ru-RU" sz="3000" b="1" i="1" dirty="0">
                <a:solidFill>
                  <a:srgbClr val="008080"/>
                </a:solidFill>
                <a:latin typeface="Times New Roman" pitchFamily="18" charset="0"/>
                <a:cs typeface="Times New Roman" pitchFamily="18" charset="0"/>
              </a:rPr>
              <a:t>                               </a:t>
            </a:r>
            <a:endParaRPr lang="en-US" sz="3000" b="1" i="1" dirty="0">
              <a:solidFill>
                <a:srgbClr val="008080"/>
              </a:solidFill>
              <a:latin typeface="Times New Roman" pitchFamily="18" charset="0"/>
              <a:cs typeface="Times New Roman" pitchFamily="18" charset="0"/>
            </a:endParaRPr>
          </a:p>
          <a:p>
            <a:pPr marL="0" indent="0">
              <a:buNone/>
            </a:pPr>
            <a:r>
              <a:rPr lang="en-US" sz="2900" b="1" i="1" u="sng" dirty="0">
                <a:solidFill>
                  <a:srgbClr val="0000FF"/>
                </a:solidFill>
                <a:latin typeface="Times New Roman" pitchFamily="18" charset="0"/>
                <a:cs typeface="Times New Roman" pitchFamily="18" charset="0"/>
                <a:hlinkClick r:id="rId6"/>
              </a:rPr>
              <a:t>http://gia.edu.ru</a:t>
            </a:r>
            <a:endParaRPr lang="ru-RU" sz="2900" b="1" i="1" u="sng" dirty="0">
              <a:solidFill>
                <a:srgbClr val="0000FF"/>
              </a:solidFill>
              <a:latin typeface="Times New Roman" pitchFamily="18" charset="0"/>
              <a:cs typeface="Times New Roman" pitchFamily="18" charset="0"/>
            </a:endParaRPr>
          </a:p>
          <a:p>
            <a:pPr marL="0" indent="0">
              <a:buNone/>
            </a:pPr>
            <a:r>
              <a:rPr lang="en-US" sz="2900" b="1" i="1" u="sng" dirty="0">
                <a:solidFill>
                  <a:srgbClr val="0000FF"/>
                </a:solidFill>
                <a:latin typeface="Times New Roman" pitchFamily="18" charset="0"/>
                <a:cs typeface="Times New Roman" pitchFamily="18" charset="0"/>
              </a:rPr>
              <a:t>http://ege.edu.ru</a:t>
            </a:r>
            <a:r>
              <a:rPr lang="en-US" sz="2400" b="1" i="1" u="sng" dirty="0" smtClean="0">
                <a:solidFill>
                  <a:srgbClr val="0000FF"/>
                </a:solidFill>
                <a:latin typeface="Times New Roman" pitchFamily="18" charset="0"/>
                <a:cs typeface="Times New Roman" pitchFamily="18" charset="0"/>
              </a:rPr>
              <a:t>/</a:t>
            </a:r>
            <a:endParaRPr lang="ru-RU" sz="2400" b="1" i="1" u="sng" dirty="0">
              <a:solidFill>
                <a:srgbClr val="0000FF"/>
              </a:solidFill>
              <a:latin typeface="Times New Roman" pitchFamily="18" charset="0"/>
              <a:cs typeface="Times New Roman" pitchFamily="18" charset="0"/>
            </a:endParaRPr>
          </a:p>
          <a:p>
            <a:pPr marL="0" indent="0">
              <a:buNone/>
            </a:pPr>
            <a:endParaRPr lang="en-US" sz="2400" b="1" dirty="0" smtClean="0">
              <a:solidFill>
                <a:srgbClr val="C00000"/>
              </a:solidFill>
              <a:latin typeface="Times New Roman" pitchFamily="18" charset="0"/>
              <a:cs typeface="Times New Roman" pitchFamily="18" charset="0"/>
            </a:endParaRPr>
          </a:p>
          <a:p>
            <a:pPr marL="0" indent="0">
              <a:buNone/>
            </a:pPr>
            <a:r>
              <a:rPr lang="ru-RU" sz="2400" b="1" dirty="0" smtClean="0">
                <a:solidFill>
                  <a:srgbClr val="C00000"/>
                </a:solidFill>
                <a:latin typeface="Times New Roman" pitchFamily="18" charset="0"/>
                <a:cs typeface="Times New Roman" pitchFamily="18" charset="0"/>
              </a:rPr>
              <a:t>Официальная </a:t>
            </a:r>
            <a:r>
              <a:rPr lang="ru-RU" sz="2400" b="1" dirty="0">
                <a:solidFill>
                  <a:srgbClr val="C00000"/>
                </a:solidFill>
                <a:latin typeface="Times New Roman" pitchFamily="18" charset="0"/>
                <a:cs typeface="Times New Roman" pitchFamily="18" charset="0"/>
              </a:rPr>
              <a:t>группа «</a:t>
            </a:r>
            <a:r>
              <a:rPr lang="ru-RU" sz="2400" b="1" dirty="0" err="1">
                <a:solidFill>
                  <a:srgbClr val="C00000"/>
                </a:solidFill>
                <a:latin typeface="Times New Roman" pitchFamily="18" charset="0"/>
                <a:cs typeface="Times New Roman" pitchFamily="18" charset="0"/>
              </a:rPr>
              <a:t>Вконтакте</a:t>
            </a:r>
            <a:r>
              <a:rPr lang="ru-RU" sz="2400" b="1" dirty="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https://vk.com/egecrimearu</a:t>
            </a:r>
          </a:p>
          <a:p>
            <a:pPr marL="0" indent="0">
              <a:buNone/>
            </a:pPr>
            <a:endParaRPr lang="en-US" sz="3000" b="1" dirty="0">
              <a:solidFill>
                <a:srgbClr val="C00000"/>
              </a:solidFill>
              <a:latin typeface="Times New Roman" pitchFamily="18" charset="0"/>
              <a:cs typeface="Times New Roman" pitchFamily="18" charset="0"/>
            </a:endParaRPr>
          </a:p>
          <a:p>
            <a:pPr marL="0" indent="0">
              <a:buNone/>
            </a:pPr>
            <a:endParaRPr lang="ru-RU" sz="3000" b="1" dirty="0">
              <a:solidFill>
                <a:srgbClr val="C00000"/>
              </a:solidFill>
              <a:latin typeface="Times New Roman" pitchFamily="18" charset="0"/>
              <a:cs typeface="Times New Roman" pitchFamily="18" charset="0"/>
            </a:endParaRPr>
          </a:p>
          <a:p>
            <a:pPr marL="0" indent="0" algn="ctr">
              <a:buNone/>
            </a:pPr>
            <a:endParaRPr lang="ru-RU" sz="3000" dirty="0">
              <a:solidFill>
                <a:srgbClr val="FF0000"/>
              </a:solidFill>
              <a:effectLst>
                <a:outerShdw blurRad="50800" dist="50800" dir="5400000" algn="ctr" rotWithShape="0">
                  <a:srgbClr val="92D050"/>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755" y="1660675"/>
            <a:ext cx="2571984" cy="1476604"/>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0110" y="3946340"/>
            <a:ext cx="434743" cy="560590"/>
          </a:xfrm>
          <a:prstGeom prst="rect">
            <a:avLst/>
          </a:prstGeom>
        </p:spPr>
      </p:pic>
      <p:pic>
        <p:nvPicPr>
          <p:cNvPr id="1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929" t="29784" r="4158" b="8184"/>
          <a:stretch/>
        </p:blipFill>
        <p:spPr bwMode="auto">
          <a:xfrm>
            <a:off x="3751084" y="2086092"/>
            <a:ext cx="5285413" cy="371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7783" y="4581128"/>
            <a:ext cx="1094492" cy="623019"/>
          </a:xfrm>
          <a:prstGeom prst="rect">
            <a:avLst/>
          </a:prstGeom>
        </p:spPr>
      </p:pic>
      <p:pic>
        <p:nvPicPr>
          <p:cNvPr id="2" name="Рисунок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7783" y="5065283"/>
            <a:ext cx="1139398" cy="638327"/>
          </a:xfrm>
          <a:prstGeom prst="rect">
            <a:avLst/>
          </a:prstGeom>
        </p:spPr>
      </p:pic>
    </p:spTree>
    <p:extLst>
      <p:ext uri="{BB962C8B-B14F-4D97-AF65-F5344CB8AC3E}">
        <p14:creationId xmlns:p14="http://schemas.microsoft.com/office/powerpoint/2010/main" val="3599860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85384"/>
          </a:xfrm>
        </p:spPr>
      </p:pic>
      <p:sp>
        <p:nvSpPr>
          <p:cNvPr id="3" name="Заголовок 2"/>
          <p:cNvSpPr>
            <a:spLocks noGrp="1"/>
          </p:cNvSpPr>
          <p:nvPr>
            <p:ph type="title"/>
          </p:nvPr>
        </p:nvSpPr>
        <p:spPr>
          <a:xfrm>
            <a:off x="457200" y="188640"/>
            <a:ext cx="8229600" cy="6669360"/>
          </a:xfrm>
        </p:spPr>
        <p:txBody>
          <a:bodyPr>
            <a:normAutofit/>
          </a:bodyPr>
          <a:lstStyle/>
          <a:p>
            <a:pPr fontAlgn="t"/>
            <a:r>
              <a:rPr lang="ru-RU"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a:t>
            </a: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проводится в форме:</a:t>
            </a:r>
            <a:br>
              <a:rPr lang="ru-RU" sz="36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a:solidFill>
                  <a:schemeClr val="accent6">
                    <a:lumMod val="50000"/>
                  </a:schemeClr>
                </a:solidFill>
                <a:latin typeface="Times New Roman" panose="02020603050405020304" pitchFamily="18" charset="0"/>
                <a:cs typeface="Times New Roman" panose="02020603050405020304" pitchFamily="18" charset="0"/>
              </a:rPr>
              <a:t/>
            </a:r>
            <a:br>
              <a:rPr lang="ru-RU" sz="1400" b="1" dirty="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a:t/>
            </a:r>
            <a:br>
              <a:rPr lang="ru-RU" sz="1100" dirty="0"/>
            </a:br>
            <a:r>
              <a:rPr lang="ru-RU" sz="1100" dirty="0"/>
              <a:t/>
            </a:r>
            <a:br>
              <a:rPr lang="ru-RU" sz="1100" dirty="0"/>
            </a:br>
            <a:endParaRPr lang="ru-RU" sz="1400" dirty="0"/>
          </a:p>
        </p:txBody>
      </p:sp>
      <p:sp>
        <p:nvSpPr>
          <p:cNvPr id="5" name="Скругленный прямоугольник 4"/>
          <p:cNvSpPr/>
          <p:nvPr/>
        </p:nvSpPr>
        <p:spPr>
          <a:xfrm>
            <a:off x="1187624" y="2132856"/>
            <a:ext cx="3240360" cy="1368152"/>
          </a:xfrm>
          <a:prstGeom prst="roundRect">
            <a:avLst/>
          </a:prstGeom>
          <a:solidFill>
            <a:schemeClr val="accent1">
              <a:lumMod val="20000"/>
              <a:lumOff val="80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Единого </a:t>
            </a:r>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государственного экзамена (ЕГЭ)</a:t>
            </a:r>
            <a:b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914106" y="2132856"/>
            <a:ext cx="3384376" cy="1368152"/>
          </a:xfrm>
          <a:prstGeom prst="roundRect">
            <a:avLst/>
          </a:prstGeom>
          <a:solidFill>
            <a:schemeClr val="tx2">
              <a:lumMod val="20000"/>
              <a:lumOff val="80000"/>
            </a:schemeClr>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Государственного </a:t>
            </a:r>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выпускного экзамена (ГВЭ)</a:t>
            </a:r>
            <a:r>
              <a:rPr lang="ru-RU" sz="2800" dirty="0">
                <a:solidFill>
                  <a:schemeClr val="tx1">
                    <a:lumMod val="95000"/>
                    <a:lumOff val="5000"/>
                  </a:schemeClr>
                </a:solidFill>
                <a:latin typeface="Times New Roman" panose="02020603050405020304" pitchFamily="18" charset="0"/>
                <a:cs typeface="Times New Roman" panose="02020603050405020304" pitchFamily="18" charset="0"/>
              </a:rPr>
              <a:t/>
            </a:r>
            <a:br>
              <a:rPr lang="ru-RU"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Прямоугольник с одним скругленным углом 13"/>
          <p:cNvSpPr/>
          <p:nvPr/>
        </p:nvSpPr>
        <p:spPr>
          <a:xfrm>
            <a:off x="3491880" y="4293096"/>
            <a:ext cx="5400600" cy="1527993"/>
          </a:xfrm>
          <a:prstGeom prst="round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smtClean="0"/>
          </a:p>
          <a:p>
            <a:pPr algn="ctr"/>
            <a:endParaRPr lang="ru-RU" dirty="0"/>
          </a:p>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 экзаменов в форме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ГВЭ </a:t>
            </a:r>
            <a:r>
              <a:rPr lang="ru-RU" sz="24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4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учитываются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поступлении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образовательную организацию высшего образования (ОО ВО)</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
            </a:r>
            <a:br>
              <a:rPr lang="ru-RU" sz="2000" b="1"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p>
        </p:txBody>
      </p:sp>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938" y="3645024"/>
            <a:ext cx="2047875" cy="2047875"/>
          </a:xfrm>
          <a:prstGeom prst="rect">
            <a:avLst/>
          </a:prstGeom>
          <a:effectLst>
            <a:softEdge rad="63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970" y="1135782"/>
            <a:ext cx="937667" cy="937667"/>
          </a:xfrm>
          <a:prstGeom prst="rect">
            <a:avLst/>
          </a:prstGeom>
          <a:ln>
            <a:noFill/>
          </a:ln>
          <a:effectLst>
            <a:softEdge rad="127000"/>
          </a:effec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135782"/>
            <a:ext cx="937667" cy="937667"/>
          </a:xfrm>
          <a:prstGeom prst="rect">
            <a:avLst/>
          </a:prstGeom>
          <a:effectLst>
            <a:softEdge rad="127000"/>
          </a:effectLst>
        </p:spPr>
      </p:pic>
    </p:spTree>
    <p:extLst>
      <p:ext uri="{BB962C8B-B14F-4D97-AF65-F5344CB8AC3E}">
        <p14:creationId xmlns:p14="http://schemas.microsoft.com/office/powerpoint/2010/main" val="3637135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395536" y="2276872"/>
            <a:ext cx="842493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7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27384"/>
            <a:ext cx="9143999" cy="6984776"/>
          </a:xfrm>
        </p:spPr>
      </p:pic>
      <p:sp>
        <p:nvSpPr>
          <p:cNvPr id="2" name="Заголовок 1"/>
          <p:cNvSpPr>
            <a:spLocks noGrp="1"/>
          </p:cNvSpPr>
          <p:nvPr>
            <p:ph type="title"/>
          </p:nvPr>
        </p:nvSpPr>
        <p:spPr>
          <a:xfrm>
            <a:off x="457200" y="274638"/>
            <a:ext cx="8229600" cy="994122"/>
          </a:xfrm>
        </p:spPr>
        <p:txBody>
          <a:bodyPr>
            <a:normAutofit/>
          </a:bodyPr>
          <a:lstStyle/>
          <a:p>
            <a:pPr>
              <a:lnSpc>
                <a:spcPct val="95000"/>
              </a:lnSpc>
            </a:pPr>
            <a:r>
              <a:rPr lang="ru-RU" sz="3100" b="1" dirty="0">
                <a:solidFill>
                  <a:schemeClr val="accent1">
                    <a:lumMod val="50000"/>
                  </a:schemeClr>
                </a:solidFill>
                <a:latin typeface="Times New Roman" pitchFamily="18" charset="0"/>
                <a:cs typeface="Times New Roman" pitchFamily="18" charset="0"/>
              </a:rPr>
              <a:t>Шкалы перевода первичных баллов </a:t>
            </a:r>
            <a:r>
              <a:rPr lang="ru-RU" sz="3100" b="1" dirty="0" smtClean="0">
                <a:solidFill>
                  <a:schemeClr val="accent1">
                    <a:lumMod val="50000"/>
                  </a:schemeClr>
                </a:solidFill>
                <a:latin typeface="Times New Roman" pitchFamily="18" charset="0"/>
                <a:cs typeface="Times New Roman" pitchFamily="18" charset="0"/>
              </a:rPr>
              <a:t/>
            </a:r>
            <a:br>
              <a:rPr lang="ru-RU" sz="3100" b="1" dirty="0" smtClean="0">
                <a:solidFill>
                  <a:schemeClr val="accent1">
                    <a:lumMod val="50000"/>
                  </a:schemeClr>
                </a:solidFill>
                <a:latin typeface="Times New Roman" pitchFamily="18" charset="0"/>
                <a:cs typeface="Times New Roman" pitchFamily="18" charset="0"/>
              </a:rPr>
            </a:br>
            <a:r>
              <a:rPr lang="ru-RU" sz="3100" b="1" dirty="0" smtClean="0">
                <a:solidFill>
                  <a:schemeClr val="accent1">
                    <a:lumMod val="50000"/>
                  </a:schemeClr>
                </a:solidFill>
                <a:latin typeface="Times New Roman" pitchFamily="18" charset="0"/>
                <a:cs typeface="Times New Roman" pitchFamily="18" charset="0"/>
              </a:rPr>
              <a:t>в </a:t>
            </a:r>
            <a:r>
              <a:rPr lang="ru-RU" sz="3100" b="1" dirty="0">
                <a:solidFill>
                  <a:srgbClr val="CC0000"/>
                </a:solidFill>
                <a:latin typeface="Times New Roman" pitchFamily="18" charset="0"/>
                <a:cs typeface="Times New Roman" pitchFamily="18" charset="0"/>
              </a:rPr>
              <a:t>5-балльную </a:t>
            </a:r>
            <a:r>
              <a:rPr lang="ru-RU" sz="3100" b="1" dirty="0" smtClean="0">
                <a:solidFill>
                  <a:srgbClr val="CC0000"/>
                </a:solidFill>
                <a:latin typeface="Times New Roman" pitchFamily="18" charset="0"/>
                <a:cs typeface="Times New Roman" pitchFamily="18" charset="0"/>
              </a:rPr>
              <a:t>оценку</a:t>
            </a:r>
            <a:endParaRPr lang="ru-RU"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75527871"/>
              </p:ext>
            </p:extLst>
          </p:nvPr>
        </p:nvGraphicFramePr>
        <p:xfrm>
          <a:off x="251520" y="1340768"/>
          <a:ext cx="7056784" cy="1902777"/>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01056"/>
                <a:gridCol w="1113932"/>
                <a:gridCol w="1113932"/>
                <a:gridCol w="1113932"/>
                <a:gridCol w="1113932"/>
              </a:tblGrid>
              <a:tr h="611521">
                <a:tc>
                  <a:txBody>
                    <a:bodyPr/>
                    <a:lstStyle/>
                    <a:p>
                      <a:pPr algn="ctr">
                        <a:lnSpc>
                          <a:spcPct val="100000"/>
                        </a:lnSpc>
                        <a:spcAft>
                          <a:spcPts val="0"/>
                        </a:spcAft>
                      </a:pPr>
                      <a:r>
                        <a:rPr lang="ru-RU" sz="2000" b="1" i="1" dirty="0">
                          <a:solidFill>
                            <a:srgbClr val="0066FF"/>
                          </a:solidFill>
                          <a:effectLst/>
                          <a:latin typeface="Times New Roman" pitchFamily="18" charset="0"/>
                          <a:cs typeface="Times New Roman" pitchFamily="18" charset="0"/>
                        </a:rPr>
                        <a:t>ГВЭ по математике</a:t>
                      </a:r>
                      <a:endParaRPr lang="ru-RU" sz="20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00528">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3</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4 – 6</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7 – 9</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10 – 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3881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a:solidFill>
                            <a:srgbClr val="FF0000"/>
                          </a:solidFill>
                          <a:effectLst/>
                          <a:latin typeface="Times New Roman" pitchFamily="18" charset="0"/>
                          <a:cs typeface="Times New Roman" pitchFamily="18" charset="0"/>
                        </a:rPr>
                        <a:t>12</a:t>
                      </a:r>
                      <a:endParaRPr lang="ru-RU" sz="28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644482114"/>
              </p:ext>
            </p:extLst>
          </p:nvPr>
        </p:nvGraphicFramePr>
        <p:xfrm>
          <a:off x="1259633" y="3284984"/>
          <a:ext cx="7488831" cy="216925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857527"/>
                <a:gridCol w="1136517"/>
                <a:gridCol w="1164929"/>
                <a:gridCol w="1164929"/>
                <a:gridCol w="1164929"/>
              </a:tblGrid>
              <a:tr h="811401">
                <a:tc>
                  <a:txBody>
                    <a:bodyPr/>
                    <a:lstStyle/>
                    <a:p>
                      <a:pPr algn="ctr">
                        <a:lnSpc>
                          <a:spcPct val="100000"/>
                        </a:lnSpc>
                        <a:spcAft>
                          <a:spcPts val="0"/>
                        </a:spcAft>
                      </a:pPr>
                      <a:r>
                        <a:rPr lang="ru-RU" sz="2000" b="1" i="1" dirty="0">
                          <a:solidFill>
                            <a:srgbClr val="0066FF"/>
                          </a:solidFill>
                          <a:effectLst/>
                          <a:latin typeface="Times New Roman" pitchFamily="18" charset="0"/>
                          <a:cs typeface="Times New Roman" pitchFamily="18" charset="0"/>
                        </a:rPr>
                        <a:t>ЕГЭ по математике базового уровня</a:t>
                      </a:r>
                      <a:endParaRPr lang="ru-RU" sz="20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1140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6</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7 – 11</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12 – 16</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17 – 20</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5464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i="0" dirty="0">
                          <a:solidFill>
                            <a:srgbClr val="FF0000"/>
                          </a:solidFill>
                          <a:effectLst/>
                          <a:latin typeface="Times New Roman" pitchFamily="18" charset="0"/>
                          <a:cs typeface="Times New Roman" pitchFamily="18" charset="0"/>
                        </a:rPr>
                        <a:t>20</a:t>
                      </a:r>
                      <a:endParaRPr lang="ru-RU" sz="28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204951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 y="27384"/>
            <a:ext cx="9140018" cy="6858000"/>
          </a:xfrm>
          <a:prstGeom prst="rect">
            <a:avLst/>
          </a:prstGeom>
        </p:spPr>
      </p:pic>
      <p:sp>
        <p:nvSpPr>
          <p:cNvPr id="6" name="Заголовок 5"/>
          <p:cNvSpPr>
            <a:spLocks noGrp="1"/>
          </p:cNvSpPr>
          <p:nvPr>
            <p:ph type="title"/>
          </p:nvPr>
        </p:nvSpPr>
        <p:spPr>
          <a:xfrm>
            <a:off x="395536" y="283218"/>
            <a:ext cx="8280919" cy="1325563"/>
          </a:xfrm>
          <a:noFill/>
          <a:effectLst>
            <a:outerShdw blurRad="50800" dist="50800" dir="5400000" algn="ctr" rotWithShape="0">
              <a:schemeClr val="bg2"/>
            </a:outerShdw>
          </a:effectLst>
        </p:spPr>
        <p:txBody>
          <a:bodyPr>
            <a:normAutofit fontScale="90000"/>
          </a:bodyPr>
          <a:lstStyle/>
          <a:p>
            <a:pPr algn="ctr"/>
            <a:r>
              <a:rPr lang="ru-RU" u="dbl" dirty="0" smtClean="0">
                <a:gradFill>
                  <a:gsLst>
                    <a:gs pos="50838">
                      <a:srgbClr val="0000FF"/>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ГИА-9 проводится в форме:</a:t>
            </a:r>
            <a:endParaRPr lang="ru-RU" u="dbl" dirty="0">
              <a:gradFill>
                <a:gsLst>
                  <a:gs pos="50838">
                    <a:srgbClr val="0000FF"/>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endParaRPr>
          </a:p>
        </p:txBody>
      </p:sp>
      <p:sp>
        <p:nvSpPr>
          <p:cNvPr id="7" name="Объект 6"/>
          <p:cNvSpPr>
            <a:spLocks noGrp="1"/>
          </p:cNvSpPr>
          <p:nvPr>
            <p:ph sz="half" idx="1"/>
          </p:nvPr>
        </p:nvSpPr>
        <p:spPr>
          <a:xfrm>
            <a:off x="683568" y="1892000"/>
            <a:ext cx="3856423" cy="2394381"/>
          </a:xfrm>
        </p:spPr>
        <p:txBody>
          <a:bodyPr>
            <a:normAutofit/>
          </a:bodyPr>
          <a:lstStyle/>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Основного государственного экзамена</a:t>
            </a:r>
          </a:p>
          <a:p>
            <a:pPr marL="0" indent="0" algn="ctr">
              <a:buNone/>
            </a:pPr>
            <a:r>
              <a:rPr lang="ru-RU" sz="5400" dirty="0" smtClean="0">
                <a:solidFill>
                  <a:srgbClr val="07077F"/>
                </a:solidFill>
                <a:effectLst>
                  <a:innerShdw blurRad="63500" dist="50800">
                    <a:prstClr val="black">
                      <a:alpha val="50000"/>
                    </a:prstClr>
                  </a:innerShdw>
                </a:effectLst>
                <a:latin typeface="Arial Black" panose="020B0A04020102020204" pitchFamily="34" charset="0"/>
              </a:rPr>
              <a:t>ОГЭ</a:t>
            </a:r>
            <a:endParaRPr lang="ru-RU" sz="5400" dirty="0">
              <a:solidFill>
                <a:srgbClr val="07077F"/>
              </a:solidFill>
              <a:effectLst>
                <a:innerShdw blurRad="63500" dist="50800">
                  <a:prstClr val="black">
                    <a:alpha val="50000"/>
                  </a:prstClr>
                </a:innerShdw>
              </a:effectLst>
              <a:latin typeface="Arial Black" panose="020B0A04020102020204" pitchFamily="34" charset="0"/>
            </a:endParaRPr>
          </a:p>
        </p:txBody>
      </p:sp>
      <p:sp>
        <p:nvSpPr>
          <p:cNvPr id="8" name="Объект 7"/>
          <p:cNvSpPr>
            <a:spLocks noGrp="1"/>
          </p:cNvSpPr>
          <p:nvPr>
            <p:ph sz="half" idx="2"/>
          </p:nvPr>
        </p:nvSpPr>
        <p:spPr>
          <a:xfrm>
            <a:off x="4796412" y="1892000"/>
            <a:ext cx="3952052" cy="2457579"/>
          </a:xfrm>
        </p:spPr>
        <p:txBody>
          <a:bodyPr>
            <a:normAutofit/>
          </a:bodyPr>
          <a:lstStyle/>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Государственного выпускного</a:t>
            </a:r>
          </a:p>
          <a:p>
            <a:pPr marL="0" indent="0" algn="ctr">
              <a:lnSpc>
                <a:spcPct val="100000"/>
              </a:lnSpc>
              <a:spcBef>
                <a:spcPts val="0"/>
              </a:spcBef>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 экзамена</a:t>
            </a:r>
          </a:p>
          <a:p>
            <a:pPr marL="0" indent="0" algn="ctr">
              <a:buNone/>
            </a:pPr>
            <a:r>
              <a:rPr lang="ru-RU" dirty="0" smtClean="0">
                <a:solidFill>
                  <a:srgbClr val="07077F"/>
                </a:solidFill>
                <a:effectLst>
                  <a:innerShdw blurRad="63500" dist="50800">
                    <a:prstClr val="black">
                      <a:alpha val="50000"/>
                    </a:prstClr>
                  </a:innerShdw>
                </a:effectLst>
                <a:latin typeface="Arial Black" panose="020B0A04020102020204" pitchFamily="34" charset="0"/>
              </a:rPr>
              <a:t> </a:t>
            </a:r>
            <a:r>
              <a:rPr lang="ru-RU" sz="5400" dirty="0" smtClean="0">
                <a:solidFill>
                  <a:srgbClr val="07077F"/>
                </a:solidFill>
                <a:effectLst>
                  <a:innerShdw blurRad="63500" dist="50800">
                    <a:prstClr val="black">
                      <a:alpha val="50000"/>
                    </a:prstClr>
                  </a:innerShdw>
                </a:effectLst>
                <a:latin typeface="Arial Black" panose="020B0A04020102020204" pitchFamily="34" charset="0"/>
              </a:rPr>
              <a:t>ГВЭ</a:t>
            </a:r>
            <a:endParaRPr lang="ru-RU" sz="5400" dirty="0">
              <a:solidFill>
                <a:srgbClr val="07077F"/>
              </a:solidFill>
              <a:effectLst>
                <a:innerShdw blurRad="63500" dist="50800">
                  <a:prstClr val="black">
                    <a:alpha val="50000"/>
                  </a:prstClr>
                </a:innerShdw>
              </a:effectLst>
              <a:latin typeface="Arial Black" panose="020B0A04020102020204" pitchFamily="34" charset="0"/>
            </a:endParaRPr>
          </a:p>
        </p:txBody>
      </p:sp>
      <p:sp>
        <p:nvSpPr>
          <p:cNvPr id="9" name="Заголовок 5"/>
          <p:cNvSpPr txBox="1">
            <a:spLocks/>
          </p:cNvSpPr>
          <p:nvPr/>
        </p:nvSpPr>
        <p:spPr>
          <a:xfrm>
            <a:off x="467544" y="4521587"/>
            <a:ext cx="8280920" cy="1715725"/>
          </a:xfrm>
          <a:prstGeom prst="rect">
            <a:avLst/>
          </a:prstGeom>
          <a:solidFill>
            <a:schemeClr val="bg1">
              <a:lumMod val="95000"/>
            </a:schemeClr>
          </a:solidFill>
          <a:effectLst>
            <a:outerShdw blurRad="50800" dist="50800" dir="5400000" algn="ctr" rotWithShape="0">
              <a:schemeClr val="bg2"/>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Для обучающихся Крыма и г. Севастополя </a:t>
            </a:r>
            <a:b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до 2018 (включительно) </a:t>
            </a:r>
            <a: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продлены переходные условия относительно государственной итоговой аттестации: </a:t>
            </a:r>
            <a:br>
              <a:rPr lang="ru-RU" sz="2000" dirty="0" smtClean="0">
                <a:solidFill>
                  <a:srgbClr val="C00000"/>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учащиеся по желанию могут выбирать </a:t>
            </a:r>
            <a:b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br>
            <a:r>
              <a:rPr lang="ru-RU" sz="2000" dirty="0" smtClean="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rPr>
              <a:t>форму сдачи ГИА</a:t>
            </a:r>
            <a:endParaRPr lang="ru-RU" sz="2000" dirty="0">
              <a:solidFill>
                <a:srgbClr val="07077F"/>
              </a:solidFill>
              <a:effectLst>
                <a:innerShdw blurRad="63500" dist="50800">
                  <a:prstClr val="black">
                    <a:alpha val="50000"/>
                  </a:prstClr>
                </a:innerShdw>
              </a:effectLst>
              <a:latin typeface="Arial Black" panose="020B0A040201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240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0"/>
            <a:ext cx="9143999" cy="6885384"/>
          </a:xfrm>
        </p:spPr>
      </p:pic>
      <p:sp>
        <p:nvSpPr>
          <p:cNvPr id="2" name="Заголовок 1"/>
          <p:cNvSpPr>
            <a:spLocks noGrp="1"/>
          </p:cNvSpPr>
          <p:nvPr>
            <p:ph type="title"/>
          </p:nvPr>
        </p:nvSpPr>
        <p:spPr>
          <a:xfrm>
            <a:off x="457200" y="274638"/>
            <a:ext cx="8229600" cy="994122"/>
          </a:xfrm>
        </p:spPr>
        <p:txBody>
          <a:bodyPr>
            <a:normAutofit fontScale="90000"/>
          </a:bodyPr>
          <a:lstStyle/>
          <a:p>
            <a:pPr>
              <a:lnSpc>
                <a:spcPct val="95000"/>
              </a:lnSpc>
            </a:pPr>
            <a:r>
              <a:rPr lang="ru-RU" sz="3100" b="1" u="sng" dirty="0" smtClean="0">
                <a:solidFill>
                  <a:schemeClr val="accent1">
                    <a:lumMod val="50000"/>
                  </a:schemeClr>
                </a:solidFill>
                <a:latin typeface="Times New Roman" pitchFamily="18" charset="0"/>
                <a:cs typeface="Times New Roman" pitchFamily="18" charset="0"/>
              </a:rPr>
              <a:t>Математика</a:t>
            </a:r>
            <a:r>
              <a:rPr lang="ru-RU" sz="3100" b="1" dirty="0" smtClean="0">
                <a:solidFill>
                  <a:schemeClr val="accent1">
                    <a:lumMod val="50000"/>
                  </a:schemeClr>
                </a:solidFill>
                <a:latin typeface="Times New Roman" pitchFamily="18" charset="0"/>
                <a:cs typeface="Times New Roman" pitchFamily="18" charset="0"/>
              </a:rPr>
              <a:t>: </a:t>
            </a:r>
            <a:br>
              <a:rPr lang="ru-RU" sz="3100" b="1" dirty="0" smtClean="0">
                <a:solidFill>
                  <a:schemeClr val="accent1">
                    <a:lumMod val="50000"/>
                  </a:schemeClr>
                </a:solidFill>
                <a:latin typeface="Times New Roman" pitchFamily="18" charset="0"/>
                <a:cs typeface="Times New Roman" pitchFamily="18" charset="0"/>
              </a:rPr>
            </a:br>
            <a:r>
              <a:rPr lang="ru-RU" sz="2700" b="1" dirty="0" smtClean="0">
                <a:solidFill>
                  <a:schemeClr val="accent1">
                    <a:lumMod val="50000"/>
                  </a:schemeClr>
                </a:solidFill>
                <a:latin typeface="Times New Roman" pitchFamily="18" charset="0"/>
                <a:cs typeface="Times New Roman" pitchFamily="18" charset="0"/>
              </a:rPr>
              <a:t>шкалы </a:t>
            </a:r>
            <a:r>
              <a:rPr lang="ru-RU" sz="2700" b="1" dirty="0">
                <a:solidFill>
                  <a:schemeClr val="accent1">
                    <a:lumMod val="50000"/>
                  </a:schemeClr>
                </a:solidFill>
                <a:latin typeface="Times New Roman" pitchFamily="18" charset="0"/>
                <a:cs typeface="Times New Roman" pitchFamily="18" charset="0"/>
              </a:rPr>
              <a:t>перевода первичных </a:t>
            </a:r>
            <a:r>
              <a:rPr lang="ru-RU" sz="2700" b="1" dirty="0" smtClean="0">
                <a:solidFill>
                  <a:schemeClr val="accent1">
                    <a:lumMod val="50000"/>
                  </a:schemeClr>
                </a:solidFill>
                <a:latin typeface="Times New Roman" pitchFamily="18" charset="0"/>
                <a:cs typeface="Times New Roman" pitchFamily="18" charset="0"/>
              </a:rPr>
              <a:t>баллов </a:t>
            </a:r>
            <a:br>
              <a:rPr lang="ru-RU" sz="2700" b="1" dirty="0" smtClean="0">
                <a:solidFill>
                  <a:schemeClr val="accent1">
                    <a:lumMod val="50000"/>
                  </a:schemeClr>
                </a:solidFill>
                <a:latin typeface="Times New Roman" pitchFamily="18" charset="0"/>
                <a:cs typeface="Times New Roman" pitchFamily="18" charset="0"/>
              </a:rPr>
            </a:br>
            <a:r>
              <a:rPr lang="ru-RU" sz="2900" b="1" dirty="0" smtClean="0">
                <a:solidFill>
                  <a:schemeClr val="accent1">
                    <a:lumMod val="50000"/>
                  </a:schemeClr>
                </a:solidFill>
                <a:latin typeface="Times New Roman" pitchFamily="18" charset="0"/>
                <a:cs typeface="Times New Roman" pitchFamily="18" charset="0"/>
              </a:rPr>
              <a:t>в </a:t>
            </a:r>
            <a:r>
              <a:rPr lang="ru-RU" sz="2900" b="1" dirty="0">
                <a:solidFill>
                  <a:srgbClr val="CC0000"/>
                </a:solidFill>
                <a:latin typeface="Times New Roman" pitchFamily="18" charset="0"/>
                <a:cs typeface="Times New Roman" pitchFamily="18" charset="0"/>
              </a:rPr>
              <a:t>5-балльную </a:t>
            </a:r>
            <a:r>
              <a:rPr lang="ru-RU" sz="2900" b="1" dirty="0" smtClean="0">
                <a:solidFill>
                  <a:srgbClr val="CC0000"/>
                </a:solidFill>
                <a:latin typeface="Times New Roman" pitchFamily="18" charset="0"/>
                <a:cs typeface="Times New Roman" pitchFamily="18" charset="0"/>
              </a:rPr>
              <a:t>оценку</a:t>
            </a:r>
            <a:endParaRPr lang="ru-RU" sz="2900"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0562373"/>
              </p:ext>
            </p:extLst>
          </p:nvPr>
        </p:nvGraphicFramePr>
        <p:xfrm>
          <a:off x="251520" y="1340768"/>
          <a:ext cx="7560841" cy="202277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786845"/>
                <a:gridCol w="1193499"/>
                <a:gridCol w="1193499"/>
                <a:gridCol w="1193499"/>
                <a:gridCol w="1193499"/>
              </a:tblGrid>
              <a:tr h="611521">
                <a:tc>
                  <a:txBody>
                    <a:bodyPr/>
                    <a:lstStyle/>
                    <a:p>
                      <a:pPr algn="ctr">
                        <a:lnSpc>
                          <a:spcPct val="100000"/>
                        </a:lnSpc>
                        <a:spcAft>
                          <a:spcPts val="0"/>
                        </a:spcAft>
                      </a:pPr>
                      <a:r>
                        <a:rPr lang="ru-RU" sz="2400" b="1" i="1" dirty="0" smtClean="0">
                          <a:solidFill>
                            <a:srgbClr val="0066FF"/>
                          </a:solidFill>
                          <a:effectLst/>
                          <a:latin typeface="Times New Roman" pitchFamily="18" charset="0"/>
                          <a:cs typeface="Times New Roman" pitchFamily="18" charset="0"/>
                        </a:rPr>
                        <a:t>ГВЭ-9 по </a:t>
                      </a:r>
                      <a:r>
                        <a:rPr lang="ru-RU" sz="2400" b="1" i="1" dirty="0">
                          <a:solidFill>
                            <a:srgbClr val="0066FF"/>
                          </a:solidFill>
                          <a:effectLst/>
                          <a:latin typeface="Times New Roman" pitchFamily="18" charset="0"/>
                          <a:cs typeface="Times New Roman" pitchFamily="18" charset="0"/>
                        </a:rPr>
                        <a:t>математике</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00528">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3</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4 – 6</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7 – 9</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10 – 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38815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a:solidFill>
                            <a:srgbClr val="FF0000"/>
                          </a:solidFill>
                          <a:effectLst/>
                          <a:latin typeface="Times New Roman" pitchFamily="18" charset="0"/>
                          <a:cs typeface="Times New Roman" pitchFamily="18" charset="0"/>
                        </a:rPr>
                        <a:t>12</a:t>
                      </a:r>
                      <a:endParaRPr lang="ru-RU" sz="28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61523935"/>
              </p:ext>
            </p:extLst>
          </p:nvPr>
        </p:nvGraphicFramePr>
        <p:xfrm>
          <a:off x="681106" y="3429000"/>
          <a:ext cx="8042516" cy="211353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068797"/>
                <a:gridCol w="1220545"/>
                <a:gridCol w="1251058"/>
                <a:gridCol w="1251058"/>
                <a:gridCol w="1251058"/>
              </a:tblGrid>
              <a:tr h="811401">
                <a:tc>
                  <a:txBody>
                    <a:bodyPr/>
                    <a:lstStyle/>
                    <a:p>
                      <a:pPr algn="ctr">
                        <a:lnSpc>
                          <a:spcPct val="100000"/>
                        </a:lnSpc>
                        <a:spcAft>
                          <a:spcPts val="0"/>
                        </a:spcAft>
                      </a:pPr>
                      <a:r>
                        <a:rPr lang="ru-RU" sz="2400" b="1" i="1" dirty="0">
                          <a:solidFill>
                            <a:srgbClr val="0066FF"/>
                          </a:solidFill>
                          <a:effectLst/>
                          <a:latin typeface="Times New Roman" pitchFamily="18" charset="0"/>
                          <a:cs typeface="Times New Roman" pitchFamily="18" charset="0"/>
                        </a:rPr>
                        <a:t>О</a:t>
                      </a:r>
                      <a:r>
                        <a:rPr lang="ru-RU" sz="2400" b="1" i="1" dirty="0" smtClean="0">
                          <a:solidFill>
                            <a:srgbClr val="0066FF"/>
                          </a:solidFill>
                          <a:effectLst/>
                          <a:latin typeface="Times New Roman" pitchFamily="18" charset="0"/>
                          <a:cs typeface="Times New Roman" pitchFamily="18" charset="0"/>
                        </a:rPr>
                        <a:t>ГЭ </a:t>
                      </a:r>
                      <a:r>
                        <a:rPr lang="ru-RU" sz="2400" b="1" i="1" dirty="0">
                          <a:solidFill>
                            <a:srgbClr val="0066FF"/>
                          </a:solidFill>
                          <a:effectLst/>
                          <a:latin typeface="Times New Roman" pitchFamily="18" charset="0"/>
                          <a:cs typeface="Times New Roman" pitchFamily="18" charset="0"/>
                        </a:rPr>
                        <a:t>по </a:t>
                      </a:r>
                      <a:r>
                        <a:rPr lang="ru-RU" sz="2400" b="1" i="1" dirty="0" smtClean="0">
                          <a:solidFill>
                            <a:srgbClr val="0066FF"/>
                          </a:solidFill>
                          <a:effectLst/>
                          <a:latin typeface="Times New Roman" pitchFamily="18" charset="0"/>
                          <a:cs typeface="Times New Roman" pitchFamily="18" charset="0"/>
                        </a:rPr>
                        <a:t>математике</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11401">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a:t>
                      </a:r>
                      <a:r>
                        <a:rPr lang="ru-RU" sz="2400" b="1" i="0" dirty="0" smtClean="0">
                          <a:solidFill>
                            <a:schemeClr val="accent1">
                              <a:lumMod val="50000"/>
                            </a:schemeClr>
                          </a:solidFill>
                          <a:effectLst/>
                          <a:latin typeface="Times New Roman" pitchFamily="18" charset="0"/>
                          <a:cs typeface="Times New Roman" pitchFamily="18" charset="0"/>
                        </a:rPr>
                        <a:t>7</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8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14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15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21</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22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32</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393422">
                <a:tc>
                  <a:txBody>
                    <a:bodyPr/>
                    <a:lstStyle/>
                    <a:p>
                      <a:pPr algn="ctr">
                        <a:lnSpc>
                          <a:spcPct val="100000"/>
                        </a:lnSpc>
                        <a:spcAft>
                          <a:spcPts val="0"/>
                        </a:spcAft>
                      </a:pPr>
                      <a:r>
                        <a:rPr lang="ru-RU" sz="2000" b="1" i="1" dirty="0">
                          <a:solidFill>
                            <a:schemeClr val="accent1">
                              <a:lumMod val="50000"/>
                            </a:schemeClr>
                          </a:solidFill>
                          <a:effectLst/>
                          <a:latin typeface="Times New Roman" pitchFamily="18" charset="0"/>
                          <a:cs typeface="Times New Roman" pitchFamily="18" charset="0"/>
                        </a:rPr>
                        <a:t>Количество заданий</a:t>
                      </a:r>
                      <a:endParaRPr lang="ru-RU" sz="20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i="0" dirty="0" smtClean="0">
                          <a:solidFill>
                            <a:srgbClr val="FF0000"/>
                          </a:solidFill>
                          <a:effectLst/>
                          <a:latin typeface="Times New Roman" pitchFamily="18" charset="0"/>
                          <a:cs typeface="Times New Roman" pitchFamily="18" charset="0"/>
                        </a:rPr>
                        <a:t>26</a:t>
                      </a:r>
                      <a:endParaRPr lang="ru-RU" sz="28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666466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6" y="-27384"/>
            <a:ext cx="9143999" cy="6885384"/>
          </a:xfrm>
        </p:spPr>
      </p:pic>
      <p:sp>
        <p:nvSpPr>
          <p:cNvPr id="2" name="Заголовок 1"/>
          <p:cNvSpPr>
            <a:spLocks noGrp="1"/>
          </p:cNvSpPr>
          <p:nvPr>
            <p:ph type="title"/>
          </p:nvPr>
        </p:nvSpPr>
        <p:spPr>
          <a:xfrm>
            <a:off x="457200" y="44624"/>
            <a:ext cx="8229600" cy="994122"/>
          </a:xfrm>
        </p:spPr>
        <p:txBody>
          <a:bodyPr>
            <a:normAutofit fontScale="90000"/>
          </a:bodyPr>
          <a:lstStyle/>
          <a:p>
            <a:pPr>
              <a:lnSpc>
                <a:spcPct val="95000"/>
              </a:lnSpc>
            </a:pPr>
            <a:r>
              <a:rPr lang="ru-RU" sz="3100" b="1" u="sng" dirty="0" smtClean="0">
                <a:solidFill>
                  <a:schemeClr val="accent1">
                    <a:lumMod val="50000"/>
                  </a:schemeClr>
                </a:solidFill>
                <a:latin typeface="Times New Roman" pitchFamily="18" charset="0"/>
                <a:cs typeface="Times New Roman" pitchFamily="18" charset="0"/>
              </a:rPr>
              <a:t>Русский язык</a:t>
            </a:r>
            <a:r>
              <a:rPr lang="ru-RU" sz="3100" b="1" dirty="0" smtClean="0">
                <a:solidFill>
                  <a:schemeClr val="accent1">
                    <a:lumMod val="50000"/>
                  </a:schemeClr>
                </a:solidFill>
                <a:latin typeface="Times New Roman" pitchFamily="18" charset="0"/>
                <a:cs typeface="Times New Roman" pitchFamily="18" charset="0"/>
              </a:rPr>
              <a:t>: </a:t>
            </a:r>
            <a:br>
              <a:rPr lang="ru-RU" sz="3100" b="1" dirty="0" smtClean="0">
                <a:solidFill>
                  <a:schemeClr val="accent1">
                    <a:lumMod val="50000"/>
                  </a:schemeClr>
                </a:solidFill>
                <a:latin typeface="Times New Roman" pitchFamily="18" charset="0"/>
                <a:cs typeface="Times New Roman" pitchFamily="18" charset="0"/>
              </a:rPr>
            </a:br>
            <a:r>
              <a:rPr lang="ru-RU" sz="2700" b="1" dirty="0" smtClean="0">
                <a:solidFill>
                  <a:schemeClr val="accent1">
                    <a:lumMod val="50000"/>
                  </a:schemeClr>
                </a:solidFill>
                <a:latin typeface="Times New Roman" pitchFamily="18" charset="0"/>
                <a:cs typeface="Times New Roman" pitchFamily="18" charset="0"/>
              </a:rPr>
              <a:t>шкалы </a:t>
            </a:r>
            <a:r>
              <a:rPr lang="ru-RU" sz="2700" b="1" dirty="0">
                <a:solidFill>
                  <a:schemeClr val="accent1">
                    <a:lumMod val="50000"/>
                  </a:schemeClr>
                </a:solidFill>
                <a:latin typeface="Times New Roman" pitchFamily="18" charset="0"/>
                <a:cs typeface="Times New Roman" pitchFamily="18" charset="0"/>
              </a:rPr>
              <a:t>перевода первичных </a:t>
            </a:r>
            <a:r>
              <a:rPr lang="ru-RU" sz="2700" b="1" dirty="0" smtClean="0">
                <a:solidFill>
                  <a:schemeClr val="accent1">
                    <a:lumMod val="50000"/>
                  </a:schemeClr>
                </a:solidFill>
                <a:latin typeface="Times New Roman" pitchFamily="18" charset="0"/>
                <a:cs typeface="Times New Roman" pitchFamily="18" charset="0"/>
              </a:rPr>
              <a:t>баллов </a:t>
            </a:r>
            <a:br>
              <a:rPr lang="ru-RU" sz="2700" b="1" dirty="0" smtClean="0">
                <a:solidFill>
                  <a:schemeClr val="accent1">
                    <a:lumMod val="50000"/>
                  </a:schemeClr>
                </a:solidFill>
                <a:latin typeface="Times New Roman" pitchFamily="18" charset="0"/>
                <a:cs typeface="Times New Roman" pitchFamily="18" charset="0"/>
              </a:rPr>
            </a:br>
            <a:r>
              <a:rPr lang="ru-RU" sz="2900" b="1" dirty="0" smtClean="0">
                <a:solidFill>
                  <a:schemeClr val="accent1">
                    <a:lumMod val="50000"/>
                  </a:schemeClr>
                </a:solidFill>
                <a:latin typeface="Times New Roman" pitchFamily="18" charset="0"/>
                <a:cs typeface="Times New Roman" pitchFamily="18" charset="0"/>
              </a:rPr>
              <a:t>в </a:t>
            </a:r>
            <a:r>
              <a:rPr lang="ru-RU" sz="2900" b="1" dirty="0">
                <a:solidFill>
                  <a:srgbClr val="CC0000"/>
                </a:solidFill>
                <a:latin typeface="Times New Roman" pitchFamily="18" charset="0"/>
                <a:cs typeface="Times New Roman" pitchFamily="18" charset="0"/>
              </a:rPr>
              <a:t>5-балльную </a:t>
            </a:r>
            <a:r>
              <a:rPr lang="ru-RU" sz="2900" b="1" dirty="0" smtClean="0">
                <a:solidFill>
                  <a:srgbClr val="CC0000"/>
                </a:solidFill>
                <a:latin typeface="Times New Roman" pitchFamily="18" charset="0"/>
                <a:cs typeface="Times New Roman" pitchFamily="18" charset="0"/>
              </a:rPr>
              <a:t>оценку</a:t>
            </a:r>
            <a:endParaRPr lang="ru-RU" sz="2900" dirty="0">
              <a:solidFill>
                <a:srgbClr val="CC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76646125"/>
              </p:ext>
            </p:extLst>
          </p:nvPr>
        </p:nvGraphicFramePr>
        <p:xfrm>
          <a:off x="251520" y="1124744"/>
          <a:ext cx="7704857" cy="198620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839929"/>
                <a:gridCol w="1216232"/>
                <a:gridCol w="1216232"/>
                <a:gridCol w="1216232"/>
                <a:gridCol w="1216232"/>
              </a:tblGrid>
              <a:tr h="611521">
                <a:tc>
                  <a:txBody>
                    <a:bodyPr/>
                    <a:lstStyle/>
                    <a:p>
                      <a:pPr algn="ctr">
                        <a:lnSpc>
                          <a:spcPct val="95000"/>
                        </a:lnSpc>
                        <a:spcAft>
                          <a:spcPts val="0"/>
                        </a:spcAft>
                      </a:pPr>
                      <a:r>
                        <a:rPr lang="ru-RU" sz="2400" b="1" i="1" dirty="0" smtClean="0">
                          <a:solidFill>
                            <a:srgbClr val="0066FF"/>
                          </a:solidFill>
                          <a:effectLst/>
                          <a:latin typeface="Times New Roman" pitchFamily="18" charset="0"/>
                          <a:cs typeface="Times New Roman" pitchFamily="18" charset="0"/>
                        </a:rPr>
                        <a:t>ГВЭ-9 по русскому языку</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2</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3</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4</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dirty="0">
                          <a:solidFill>
                            <a:schemeClr val="accent2">
                              <a:lumMod val="50000"/>
                            </a:schemeClr>
                          </a:solidFill>
                          <a:effectLst/>
                          <a:latin typeface="Times New Roman" pitchFamily="18" charset="0"/>
                          <a:cs typeface="Times New Roman" pitchFamily="18" charset="0"/>
                        </a:rPr>
                        <a:t>Оценка </a:t>
                      </a:r>
                      <a:r>
                        <a:rPr lang="ru-RU" sz="2000" b="1" dirty="0">
                          <a:solidFill>
                            <a:schemeClr val="accent2">
                              <a:lumMod val="50000"/>
                            </a:schemeClr>
                          </a:solidFill>
                          <a:effectLst/>
                          <a:latin typeface="Times New Roman" pitchFamily="18" charset="0"/>
                          <a:cs typeface="Times New Roman" pitchFamily="18" charset="0"/>
                        </a:rPr>
                        <a:t>5</a:t>
                      </a:r>
                      <a:endParaRPr lang="ru-RU" sz="2000" b="1"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00528">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a:solidFill>
                            <a:schemeClr val="accent1">
                              <a:lumMod val="50000"/>
                            </a:schemeClr>
                          </a:solidFill>
                          <a:effectLst/>
                          <a:latin typeface="Times New Roman" pitchFamily="18" charset="0"/>
                          <a:cs typeface="Times New Roman" pitchFamily="18" charset="0"/>
                        </a:rPr>
                        <a:t>0 – </a:t>
                      </a:r>
                      <a:r>
                        <a:rPr lang="ru-RU" sz="2400" b="1" dirty="0" smtClean="0">
                          <a:solidFill>
                            <a:schemeClr val="accent1">
                              <a:lumMod val="50000"/>
                            </a:schemeClr>
                          </a:solidFill>
                          <a:effectLst/>
                          <a:latin typeface="Times New Roman" pitchFamily="18" charset="0"/>
                          <a:cs typeface="Times New Roman" pitchFamily="18" charset="0"/>
                        </a:rPr>
                        <a:t>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5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10</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11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14</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dirty="0" smtClean="0">
                          <a:solidFill>
                            <a:schemeClr val="accent1">
                              <a:lumMod val="50000"/>
                            </a:schemeClr>
                          </a:solidFill>
                          <a:effectLst/>
                          <a:latin typeface="Times New Roman" pitchFamily="18" charset="0"/>
                          <a:cs typeface="Times New Roman" pitchFamily="18" charset="0"/>
                        </a:rPr>
                        <a:t>15 </a:t>
                      </a:r>
                      <a:r>
                        <a:rPr lang="ru-RU" sz="2400" b="1" dirty="0">
                          <a:solidFill>
                            <a:schemeClr val="accent1">
                              <a:lumMod val="50000"/>
                            </a:schemeClr>
                          </a:solidFill>
                          <a:effectLst/>
                          <a:latin typeface="Times New Roman" pitchFamily="18" charset="0"/>
                          <a:cs typeface="Times New Roman" pitchFamily="18" charset="0"/>
                        </a:rPr>
                        <a:t>– </a:t>
                      </a:r>
                      <a:r>
                        <a:rPr lang="ru-RU" sz="2400" b="1" dirty="0" smtClean="0">
                          <a:solidFill>
                            <a:schemeClr val="accent1">
                              <a:lumMod val="50000"/>
                            </a:schemeClr>
                          </a:solidFill>
                          <a:effectLst/>
                          <a:latin typeface="Times New Roman" pitchFamily="18" charset="0"/>
                          <a:cs typeface="Times New Roman" pitchFamily="18" charset="0"/>
                        </a:rPr>
                        <a:t>17</a:t>
                      </a:r>
                      <a:endParaRPr lang="ru-RU" sz="2400" b="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38815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заданий</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115000"/>
                        </a:lnSpc>
                        <a:spcAft>
                          <a:spcPts val="0"/>
                        </a:spcAft>
                      </a:pPr>
                      <a:r>
                        <a:rPr lang="ru-RU" sz="2800" b="1" dirty="0" smtClean="0">
                          <a:solidFill>
                            <a:srgbClr val="FF0000"/>
                          </a:solidFill>
                          <a:effectLst/>
                          <a:latin typeface="Times New Roman" pitchFamily="18" charset="0"/>
                          <a:cs typeface="Times New Roman" pitchFamily="18" charset="0"/>
                        </a:rPr>
                        <a:t>1</a:t>
                      </a:r>
                      <a:r>
                        <a:rPr lang="ru-RU" sz="1800" b="1" dirty="0" smtClean="0">
                          <a:solidFill>
                            <a:srgbClr val="FF0000"/>
                          </a:solidFill>
                          <a:effectLst/>
                          <a:latin typeface="Times New Roman" pitchFamily="18" charset="0"/>
                          <a:cs typeface="Times New Roman" pitchFamily="18" charset="0"/>
                        </a:rPr>
                        <a:t> </a:t>
                      </a:r>
                      <a:r>
                        <a:rPr lang="ru-RU" sz="1400" b="1" dirty="0" smtClean="0">
                          <a:solidFill>
                            <a:srgbClr val="FF0000"/>
                          </a:solidFill>
                          <a:effectLst/>
                          <a:latin typeface="Times New Roman" pitchFamily="18" charset="0"/>
                          <a:cs typeface="Times New Roman" pitchFamily="18" charset="0"/>
                        </a:rPr>
                        <a:t>(сочинение или изложение)</a:t>
                      </a:r>
                      <a:endParaRPr lang="ru-RU" sz="1400" b="1"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716964527"/>
              </p:ext>
            </p:extLst>
          </p:nvPr>
        </p:nvGraphicFramePr>
        <p:xfrm>
          <a:off x="1043608" y="3156434"/>
          <a:ext cx="7704856" cy="223087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939956"/>
                <a:gridCol w="1169301"/>
                <a:gridCol w="1198533"/>
                <a:gridCol w="1198533"/>
                <a:gridCol w="1198533"/>
              </a:tblGrid>
              <a:tr h="811401">
                <a:tc>
                  <a:txBody>
                    <a:bodyPr/>
                    <a:lstStyle/>
                    <a:p>
                      <a:pPr algn="ctr">
                        <a:lnSpc>
                          <a:spcPct val="95000"/>
                        </a:lnSpc>
                        <a:spcAft>
                          <a:spcPts val="0"/>
                        </a:spcAft>
                      </a:pPr>
                      <a:r>
                        <a:rPr lang="ru-RU" sz="2400" b="1" i="1" dirty="0">
                          <a:solidFill>
                            <a:srgbClr val="0066FF"/>
                          </a:solidFill>
                          <a:effectLst/>
                          <a:latin typeface="Times New Roman" pitchFamily="18" charset="0"/>
                          <a:cs typeface="Times New Roman" pitchFamily="18" charset="0"/>
                        </a:rPr>
                        <a:t>О</a:t>
                      </a:r>
                      <a:r>
                        <a:rPr lang="ru-RU" sz="2400" b="1" i="1" dirty="0" smtClean="0">
                          <a:solidFill>
                            <a:srgbClr val="0066FF"/>
                          </a:solidFill>
                          <a:effectLst/>
                          <a:latin typeface="Times New Roman" pitchFamily="18" charset="0"/>
                          <a:cs typeface="Times New Roman" pitchFamily="18" charset="0"/>
                        </a:rPr>
                        <a:t>ГЭ </a:t>
                      </a:r>
                      <a:r>
                        <a:rPr lang="ru-RU" sz="2400" b="1" i="1" dirty="0">
                          <a:solidFill>
                            <a:srgbClr val="0066FF"/>
                          </a:solidFill>
                          <a:effectLst/>
                          <a:latin typeface="Times New Roman" pitchFamily="18" charset="0"/>
                          <a:cs typeface="Times New Roman" pitchFamily="18" charset="0"/>
                        </a:rPr>
                        <a:t>по </a:t>
                      </a:r>
                      <a:r>
                        <a:rPr lang="ru-RU" sz="2400" b="1" i="1" dirty="0" smtClean="0">
                          <a:solidFill>
                            <a:srgbClr val="0066FF"/>
                          </a:solidFill>
                          <a:effectLst/>
                          <a:latin typeface="Times New Roman" pitchFamily="18" charset="0"/>
                          <a:cs typeface="Times New Roman" pitchFamily="18" charset="0"/>
                        </a:rPr>
                        <a:t>русскому языку</a:t>
                      </a:r>
                      <a:endParaRPr lang="ru-RU" sz="2400" b="1" i="1" dirty="0">
                        <a:solidFill>
                          <a:srgbClr val="0066FF"/>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2</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3</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4</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1800" b="1" i="0" dirty="0">
                          <a:solidFill>
                            <a:schemeClr val="accent2">
                              <a:lumMod val="50000"/>
                            </a:schemeClr>
                          </a:solidFill>
                          <a:effectLst/>
                          <a:latin typeface="Times New Roman" pitchFamily="18" charset="0"/>
                          <a:cs typeface="Times New Roman" pitchFamily="18" charset="0"/>
                        </a:rPr>
                        <a:t>Оценка </a:t>
                      </a:r>
                      <a:r>
                        <a:rPr lang="ru-RU" sz="2000" b="1" i="0" dirty="0">
                          <a:solidFill>
                            <a:schemeClr val="accent2">
                              <a:lumMod val="50000"/>
                            </a:schemeClr>
                          </a:solidFill>
                          <a:effectLst/>
                          <a:latin typeface="Times New Roman" pitchFamily="18" charset="0"/>
                          <a:cs typeface="Times New Roman" pitchFamily="18" charset="0"/>
                        </a:rPr>
                        <a:t>5</a:t>
                      </a:r>
                      <a:endParaRPr lang="ru-RU" sz="2000" b="1" i="0" dirty="0">
                        <a:solidFill>
                          <a:schemeClr val="accent2">
                            <a:lumMod val="50000"/>
                          </a:schemeClr>
                        </a:solidFill>
                        <a:effectLst/>
                        <a:latin typeface="Times New Roman" pitchFamily="18" charset="0"/>
                        <a:ea typeface="Calibri"/>
                        <a:cs typeface="Times New Roman" pitchFamily="18" charset="0"/>
                      </a:endParaRPr>
                    </a:p>
                  </a:txBody>
                  <a:tcPr marL="68580" marR="68580" marT="0" marB="0" anchor="ctr">
                    <a:noFill/>
                  </a:tcPr>
                </a:tc>
              </a:tr>
              <a:tr h="81140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первичных баллов</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a:solidFill>
                            <a:schemeClr val="accent1">
                              <a:lumMod val="50000"/>
                            </a:schemeClr>
                          </a:solidFill>
                          <a:effectLst/>
                          <a:latin typeface="Times New Roman" pitchFamily="18" charset="0"/>
                          <a:cs typeface="Times New Roman" pitchFamily="18" charset="0"/>
                        </a:rPr>
                        <a:t>0 – </a:t>
                      </a:r>
                      <a:r>
                        <a:rPr lang="ru-RU" sz="2400" b="1" i="0" dirty="0" smtClean="0">
                          <a:solidFill>
                            <a:schemeClr val="accent1">
                              <a:lumMod val="50000"/>
                            </a:schemeClr>
                          </a:solidFill>
                          <a:effectLst/>
                          <a:latin typeface="Times New Roman" pitchFamily="18" charset="0"/>
                          <a:cs typeface="Times New Roman" pitchFamily="18" charset="0"/>
                        </a:rPr>
                        <a:t>14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15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24</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25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33</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15000"/>
                        </a:lnSpc>
                        <a:spcAft>
                          <a:spcPts val="0"/>
                        </a:spcAft>
                      </a:pPr>
                      <a:r>
                        <a:rPr lang="ru-RU" sz="2400" b="1" i="0" dirty="0" smtClean="0">
                          <a:solidFill>
                            <a:schemeClr val="accent1">
                              <a:lumMod val="50000"/>
                            </a:schemeClr>
                          </a:solidFill>
                          <a:effectLst/>
                          <a:latin typeface="Times New Roman" pitchFamily="18" charset="0"/>
                          <a:cs typeface="Times New Roman" pitchFamily="18" charset="0"/>
                        </a:rPr>
                        <a:t>34 </a:t>
                      </a:r>
                      <a:r>
                        <a:rPr lang="ru-RU" sz="2400" b="1" i="0" dirty="0">
                          <a:solidFill>
                            <a:schemeClr val="accent1">
                              <a:lumMod val="50000"/>
                            </a:schemeClr>
                          </a:solidFill>
                          <a:effectLst/>
                          <a:latin typeface="Times New Roman" pitchFamily="18" charset="0"/>
                          <a:cs typeface="Times New Roman" pitchFamily="18" charset="0"/>
                        </a:rPr>
                        <a:t>– </a:t>
                      </a:r>
                      <a:r>
                        <a:rPr lang="ru-RU" sz="2400" b="1" i="0" dirty="0" smtClean="0">
                          <a:solidFill>
                            <a:schemeClr val="accent1">
                              <a:lumMod val="50000"/>
                            </a:schemeClr>
                          </a:solidFill>
                          <a:effectLst/>
                          <a:latin typeface="Times New Roman" pitchFamily="18" charset="0"/>
                          <a:cs typeface="Times New Roman" pitchFamily="18" charset="0"/>
                        </a:rPr>
                        <a:t>39</a:t>
                      </a:r>
                      <a:endParaRPr lang="ru-RU" sz="2400" b="1" i="0"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r>
              <a:tr h="546451">
                <a:tc>
                  <a:txBody>
                    <a:bodyPr/>
                    <a:lstStyle/>
                    <a:p>
                      <a:pPr algn="ctr">
                        <a:lnSpc>
                          <a:spcPct val="100000"/>
                        </a:lnSpc>
                        <a:spcAft>
                          <a:spcPts val="0"/>
                        </a:spcAft>
                      </a:pPr>
                      <a:r>
                        <a:rPr lang="ru-RU" sz="1800" b="1" i="1" dirty="0">
                          <a:solidFill>
                            <a:schemeClr val="accent1">
                              <a:lumMod val="50000"/>
                            </a:schemeClr>
                          </a:solidFill>
                          <a:effectLst/>
                          <a:latin typeface="Times New Roman" pitchFamily="18" charset="0"/>
                          <a:cs typeface="Times New Roman" pitchFamily="18" charset="0"/>
                        </a:rPr>
                        <a:t>Количество заданий</a:t>
                      </a:r>
                      <a:endParaRPr lang="ru-RU" sz="1800" b="1" i="1" dirty="0">
                        <a:solidFill>
                          <a:schemeClr val="accent1">
                            <a:lumMod val="50000"/>
                          </a:schemeClr>
                        </a:solidFill>
                        <a:effectLst/>
                        <a:latin typeface="Times New Roman" pitchFamily="18" charset="0"/>
                        <a:ea typeface="Calibri"/>
                        <a:cs typeface="Times New Roman" pitchFamily="18" charset="0"/>
                      </a:endParaRPr>
                    </a:p>
                  </a:txBody>
                  <a:tcPr marL="68580" marR="68580" marT="0" marB="0" anchor="ctr">
                    <a:noFill/>
                  </a:tcPr>
                </a:tc>
                <a:tc gridSpan="4">
                  <a:txBody>
                    <a:bodyPr/>
                    <a:lstStyle/>
                    <a:p>
                      <a:pPr algn="l">
                        <a:lnSpc>
                          <a:spcPct val="95000"/>
                        </a:lnSpc>
                        <a:spcAft>
                          <a:spcPts val="0"/>
                        </a:spcAft>
                      </a:pPr>
                      <a:r>
                        <a:rPr lang="ru-RU" sz="2800" b="1" i="0" dirty="0" smtClean="0">
                          <a:solidFill>
                            <a:srgbClr val="FF0000"/>
                          </a:solidFill>
                          <a:effectLst/>
                          <a:latin typeface="Times New Roman" pitchFamily="18" charset="0"/>
                          <a:cs typeface="Times New Roman" pitchFamily="18" charset="0"/>
                        </a:rPr>
                        <a:t>15</a:t>
                      </a:r>
                      <a:r>
                        <a:rPr lang="ru-RU" sz="1800" b="1" i="0" dirty="0" smtClean="0">
                          <a:solidFill>
                            <a:srgbClr val="FF0000"/>
                          </a:solidFill>
                          <a:effectLst/>
                          <a:latin typeface="Times New Roman" pitchFamily="18" charset="0"/>
                          <a:cs typeface="Times New Roman" pitchFamily="18" charset="0"/>
                        </a:rPr>
                        <a:t> </a:t>
                      </a:r>
                      <a:r>
                        <a:rPr lang="ru-RU" sz="1400" b="1" i="0" dirty="0" smtClean="0">
                          <a:solidFill>
                            <a:srgbClr val="FF0000"/>
                          </a:solidFill>
                          <a:effectLst/>
                          <a:latin typeface="Times New Roman" pitchFamily="18" charset="0"/>
                          <a:cs typeface="Times New Roman" pitchFamily="18" charset="0"/>
                        </a:rPr>
                        <a:t>(сжатое изложение, 13 заданий с кратким</a:t>
                      </a:r>
                      <a:r>
                        <a:rPr lang="ru-RU" sz="1400" b="1" i="0" baseline="0" dirty="0" smtClean="0">
                          <a:solidFill>
                            <a:srgbClr val="FF0000"/>
                          </a:solidFill>
                          <a:effectLst/>
                          <a:latin typeface="Times New Roman" pitchFamily="18" charset="0"/>
                          <a:cs typeface="Times New Roman" pitchFamily="18" charset="0"/>
                        </a:rPr>
                        <a:t> ответом, сочинение-рассуждение)</a:t>
                      </a:r>
                      <a:endParaRPr lang="ru-RU" sz="1400" b="1" i="0" dirty="0">
                        <a:solidFill>
                          <a:srgbClr val="FF0000"/>
                        </a:solidFill>
                        <a:effectLst/>
                        <a:latin typeface="Times New Roman" pitchFamily="18" charset="0"/>
                        <a:ea typeface="Calibri"/>
                        <a:cs typeface="Times New Roman" pitchFamily="18" charset="0"/>
                      </a:endParaRPr>
                    </a:p>
                  </a:txBody>
                  <a:tcPr marL="68580" marR="68580" marT="0" marB="0" anchor="ctr">
                    <a:no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862461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39998" y="2226469"/>
            <a:ext cx="3263504" cy="3263504"/>
          </a:xfrm>
        </p:spPr>
      </p:pic>
      <p:pic>
        <p:nvPicPr>
          <p:cNvPr id="5"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Заголовок 1"/>
          <p:cNvSpPr txBox="1">
            <a:spLocks/>
          </p:cNvSpPr>
          <p:nvPr/>
        </p:nvSpPr>
        <p:spPr>
          <a:xfrm>
            <a:off x="2045412" y="332656"/>
            <a:ext cx="6840136" cy="2869343"/>
          </a:xfrm>
          <a:prstGeom prst="rect">
            <a:avLst/>
          </a:prstGeom>
          <a:solidFill>
            <a:schemeClr val="bg2"/>
          </a:solidFill>
          <a:effectLst>
            <a:outerShdw blurRad="50800" dist="38100" dir="2700000" algn="tl" rotWithShape="0">
              <a:prstClr val="black">
                <a:alpha val="40000"/>
              </a:prstClr>
            </a:outerShdw>
          </a:effectLst>
          <a:scene3d>
            <a:camera prst="orthographicFront"/>
            <a:lightRig rig="threePt" dir="t"/>
          </a:scene3d>
          <a:sp3d>
            <a:bevelT/>
          </a:sp3d>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800" b="1" dirty="0">
              <a:solidFill>
                <a:srgbClr val="0070C0"/>
              </a:solidFill>
              <a:latin typeface="Times New Roman" panose="02020603050405020304" pitchFamily="18" charset="0"/>
              <a:cs typeface="Aharoni" panose="02010803020104030203" pitchFamily="2" charset="-79"/>
            </a:endParaRPr>
          </a:p>
          <a:p>
            <a:endParaRPr lang="ru-RU" sz="1800" b="1" dirty="0">
              <a:solidFill>
                <a:srgbClr val="0070C0"/>
              </a:solidFill>
              <a:latin typeface="Times New Roman" panose="02020603050405020304" pitchFamily="18" charset="0"/>
              <a:cs typeface="Aharoni" panose="02010803020104030203" pitchFamily="2" charset="-79"/>
            </a:endParaRPr>
          </a:p>
          <a:p>
            <a:r>
              <a:rPr lang="ru-RU" sz="3200" b="1" dirty="0">
                <a:solidFill>
                  <a:srgbClr val="FF0000"/>
                </a:solidFill>
                <a:latin typeface="Times New Roman" panose="02020603050405020304" pitchFamily="18" charset="0"/>
                <a:cs typeface="Aharoni" panose="02010803020104030203" pitchFamily="2" charset="-79"/>
              </a:rPr>
              <a:t>Для участия в </a:t>
            </a:r>
            <a:r>
              <a:rPr lang="ru-RU" sz="3200" b="1" dirty="0" smtClean="0">
                <a:solidFill>
                  <a:srgbClr val="FF0000"/>
                </a:solidFill>
                <a:latin typeface="Times New Roman" panose="02020603050405020304" pitchFamily="18" charset="0"/>
                <a:cs typeface="Aharoni" panose="02010803020104030203" pitchFamily="2" charset="-79"/>
              </a:rPr>
              <a:t>ГИА </a:t>
            </a:r>
            <a:r>
              <a:rPr lang="ru-RU" sz="3200" b="1" dirty="0">
                <a:solidFill>
                  <a:srgbClr val="FF0000"/>
                </a:solidFill>
                <a:latin typeface="Times New Roman" panose="02020603050405020304" pitchFamily="18" charset="0"/>
                <a:cs typeface="Aharoni" panose="02010803020104030203" pitchFamily="2" charset="-79"/>
              </a:rPr>
              <a:t>допускаются </a:t>
            </a:r>
            <a:endParaRPr lang="ru-RU" sz="3200" b="1" dirty="0" smtClean="0">
              <a:solidFill>
                <a:srgbClr val="FF0000"/>
              </a:solidFill>
              <a:latin typeface="Times New Roman" panose="02020603050405020304" pitchFamily="18" charset="0"/>
              <a:cs typeface="Aharoni" panose="02010803020104030203" pitchFamily="2" charset="-79"/>
            </a:endParaRPr>
          </a:p>
          <a:p>
            <a:r>
              <a:rPr lang="ru-RU" sz="2400" b="1" dirty="0" smtClean="0">
                <a:solidFill>
                  <a:srgbClr val="07077F"/>
                </a:solidFill>
                <a:latin typeface="Times New Roman" panose="02020603050405020304" pitchFamily="18" charset="0"/>
                <a:cs typeface="Times New Roman" panose="02020603050405020304" pitchFamily="18" charset="0"/>
              </a:rPr>
              <a:t>обучающиеся</a:t>
            </a:r>
            <a:r>
              <a:rPr lang="ru-RU" sz="2400" b="1" dirty="0">
                <a:solidFill>
                  <a:srgbClr val="07077F"/>
                </a:solidFill>
                <a:latin typeface="Times New Roman" panose="02020603050405020304" pitchFamily="18" charset="0"/>
                <a:cs typeface="Times New Roman" panose="02020603050405020304" pitchFamily="18" charset="0"/>
              </a:rPr>
              <a:t>, не имеющие академической задолженности и в полном объеме выполнившие учебный план </a:t>
            </a:r>
            <a:r>
              <a:rPr lang="ru-RU" sz="2400" b="1" dirty="0" smtClean="0">
                <a:solidFill>
                  <a:srgbClr val="07077F"/>
                </a:solidFill>
                <a:latin typeface="Times New Roman" panose="02020603050405020304" pitchFamily="18" charset="0"/>
                <a:cs typeface="Times New Roman" panose="02020603050405020304" pitchFamily="18" charset="0"/>
              </a:rPr>
              <a:t/>
            </a:r>
            <a:br>
              <a:rPr lang="ru-RU" sz="2400" b="1" dirty="0" smtClean="0">
                <a:solidFill>
                  <a:srgbClr val="07077F"/>
                </a:solidFill>
                <a:latin typeface="Times New Roman" panose="02020603050405020304" pitchFamily="18" charset="0"/>
                <a:cs typeface="Times New Roman" panose="02020603050405020304" pitchFamily="18" charset="0"/>
              </a:rPr>
            </a:br>
            <a:r>
              <a:rPr lang="ru-RU" sz="2400" b="1" dirty="0" smtClean="0">
                <a:solidFill>
                  <a:srgbClr val="07077F"/>
                </a:solidFill>
                <a:latin typeface="Times New Roman" panose="02020603050405020304" pitchFamily="18" charset="0"/>
                <a:cs typeface="Times New Roman" panose="02020603050405020304" pitchFamily="18" charset="0"/>
              </a:rPr>
              <a:t>(</a:t>
            </a:r>
            <a:r>
              <a:rPr lang="ru-RU" sz="2400" b="1" dirty="0">
                <a:solidFill>
                  <a:srgbClr val="07077F"/>
                </a:solidFill>
                <a:latin typeface="Times New Roman" panose="02020603050405020304" pitchFamily="18" charset="0"/>
                <a:cs typeface="Times New Roman" panose="02020603050405020304" pitchFamily="18" charset="0"/>
              </a:rPr>
              <a:t>имеющие годовые отметки по всем учебным предметам учебного плана </a:t>
            </a:r>
            <a:r>
              <a:rPr lang="ru-RU" sz="2400" b="1" dirty="0" smtClean="0">
                <a:solidFill>
                  <a:srgbClr val="07077F"/>
                </a:solidFill>
                <a:latin typeface="Times New Roman" panose="02020603050405020304" pitchFamily="18" charset="0"/>
                <a:cs typeface="Times New Roman" panose="02020603050405020304" pitchFamily="18" charset="0"/>
              </a:rPr>
              <a:t>не </a:t>
            </a:r>
            <a:r>
              <a:rPr lang="ru-RU" sz="2400" b="1" dirty="0">
                <a:solidFill>
                  <a:srgbClr val="07077F"/>
                </a:solidFill>
                <a:latin typeface="Times New Roman" panose="02020603050405020304" pitchFamily="18" charset="0"/>
                <a:cs typeface="Times New Roman" panose="02020603050405020304" pitchFamily="18" charset="0"/>
              </a:rPr>
              <a:t>ниже удовлетворительных).</a:t>
            </a:r>
          </a:p>
          <a:p>
            <a:endParaRPr lang="ru-RU" sz="1800" dirty="0"/>
          </a:p>
          <a:p>
            <a:endParaRPr lang="ru-RU" sz="1800" dirty="0"/>
          </a:p>
          <a:p>
            <a:endParaRPr lang="ru-RU" sz="1800" dirty="0"/>
          </a:p>
        </p:txBody>
      </p:sp>
      <p:pic>
        <p:nvPicPr>
          <p:cNvPr id="9" name="Объект 8"/>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233297" y="3203586"/>
            <a:ext cx="1777868" cy="1777868"/>
          </a:xfrm>
        </p:spPr>
      </p:pic>
      <p:sp>
        <p:nvSpPr>
          <p:cNvPr id="12" name="Объект 6"/>
          <p:cNvSpPr txBox="1">
            <a:spLocks/>
          </p:cNvSpPr>
          <p:nvPr/>
        </p:nvSpPr>
        <p:spPr>
          <a:xfrm>
            <a:off x="1628429" y="2276250"/>
            <a:ext cx="2911562" cy="17957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ru-RU" sz="4050" dirty="0">
              <a:gradFill>
                <a:gsLst>
                  <a:gs pos="76000">
                    <a:srgbClr val="FF0000"/>
                  </a:gs>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innerShdw blurRad="63500" dist="50800">
                  <a:prstClr val="black">
                    <a:alpha val="50000"/>
                  </a:prstClr>
                </a:innerShdw>
              </a:effectLst>
              <a:latin typeface="Arial Black" panose="020B0A04020102020204" pitchFamily="34" charset="0"/>
            </a:endParaRPr>
          </a:p>
        </p:txBody>
      </p:sp>
      <p:sp>
        <p:nvSpPr>
          <p:cNvPr id="14" name="Прямоугольник 13"/>
          <p:cNvSpPr/>
          <p:nvPr/>
        </p:nvSpPr>
        <p:spPr>
          <a:xfrm>
            <a:off x="0" y="3325078"/>
            <a:ext cx="7233297" cy="2585323"/>
          </a:xfrm>
          <a:prstGeom prst="rect">
            <a:avLst/>
          </a:prstGeom>
          <a:solidFill>
            <a:schemeClr val="bg1">
              <a:lumMod val="85000"/>
            </a:schemeClr>
          </a:solidFill>
        </p:spPr>
        <p:txBody>
          <a:bodyPr wrap="square">
            <a:spAutoFit/>
            <a:scene3d>
              <a:camera prst="orthographicFront"/>
              <a:lightRig rig="threePt" dir="t"/>
            </a:scene3d>
            <a:sp3d contourW="12700">
              <a:contourClr>
                <a:schemeClr val="tx1"/>
              </a:contourClr>
            </a:sp3d>
          </a:bodyPr>
          <a:lstStyle/>
          <a:p>
            <a:pPr algn="just"/>
            <a:r>
              <a:rPr lang="ru-RU" b="1" dirty="0">
                <a:solidFill>
                  <a:srgbClr val="FF0000"/>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Обучающиеся, являющиеся в текущем учебном году победителями или призерами заключительного этапа всероссийской олимпиады </a:t>
            </a:r>
            <a:r>
              <a:rPr lang="ru-RU" b="1" dirty="0">
                <a:solidFill>
                  <a:srgbClr val="07077F"/>
                </a:solidFill>
                <a:effectLst>
                  <a:outerShdw blurRad="50800" dist="38100" algn="l" rotWithShape="0">
                    <a:prstClr val="black">
                      <a:alpha val="40000"/>
                    </a:prstClr>
                  </a:outerShdw>
                </a:effectLst>
                <a:latin typeface="Times New Roman" panose="02020603050405020304" pitchFamily="18" charset="0"/>
                <a:cs typeface="Times New Roman" panose="02020603050405020304" pitchFamily="18" charset="0"/>
              </a:rPr>
              <a:t>школьников, членами сборных команд Российской Федерации, участвовавших в международных олимпиадах и сформированных в порядке, устанавливаемом Министерством образования и науки Российской Федерации, освобождаются от прохождения государственной итоговой аттестации по учебному предмету, соответствующему профилю всероссийской олимпиады школьников, международной олимпиады.</a:t>
            </a:r>
          </a:p>
        </p:txBody>
      </p:sp>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84" y="514381"/>
            <a:ext cx="2003210" cy="2003210"/>
          </a:xfrm>
          <a:prstGeom prst="rect">
            <a:avLst/>
          </a:prstGeom>
          <a:gradFill flip="none" rotWithShape="1">
            <a:gsLst>
              <a:gs pos="0">
                <a:schemeClr val="accent1">
                  <a:lumMod val="50000"/>
                </a:schemeClr>
              </a:gs>
              <a:gs pos="46000">
                <a:schemeClr val="accent1">
                  <a:lumMod val="95000"/>
                  <a:lumOff val="5000"/>
                </a:schemeClr>
              </a:gs>
              <a:gs pos="100000">
                <a:schemeClr val="accent1">
                  <a:lumMod val="60000"/>
                </a:schemeClr>
              </a:gs>
            </a:gsLst>
            <a:path path="circle">
              <a:fillToRect l="50000" t="130000" r="50000" b="-30000"/>
            </a:path>
            <a:tileRect/>
          </a:gradFill>
        </p:spPr>
      </p:pic>
    </p:spTree>
    <p:extLst>
      <p:ext uri="{BB962C8B-B14F-4D97-AF65-F5344CB8AC3E}">
        <p14:creationId xmlns:p14="http://schemas.microsoft.com/office/powerpoint/2010/main" val="2521815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09" y="0"/>
            <a:ext cx="9143999" cy="6858000"/>
          </a:xfrm>
        </p:spPr>
      </p:pic>
      <p:sp>
        <p:nvSpPr>
          <p:cNvPr id="3" name="Заголовок 2"/>
          <p:cNvSpPr>
            <a:spLocks noGrp="1"/>
          </p:cNvSpPr>
          <p:nvPr>
            <p:ph type="title"/>
          </p:nvPr>
        </p:nvSpPr>
        <p:spPr>
          <a:xfrm>
            <a:off x="457200" y="260648"/>
            <a:ext cx="8229600" cy="5256584"/>
          </a:xfrm>
        </p:spPr>
        <p:txBody>
          <a:bodyPr>
            <a:normAutofit fontScale="90000"/>
          </a:bodyPr>
          <a:lstStyle/>
          <a:p>
            <a:pPr fontAlgn="t"/>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sz="33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ГИА-11 допускаются </a:t>
            </a: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выпускники:</a:t>
            </a:r>
            <a:b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smtClean="0"/>
              <a:t/>
            </a:r>
            <a:br>
              <a:rPr lang="ru-RU" sz="1100" dirty="0" smtClean="0"/>
            </a:br>
            <a:r>
              <a:rPr lang="ru-RU" sz="1100" dirty="0" smtClean="0"/>
              <a:t/>
            </a:r>
            <a:br>
              <a:rPr lang="ru-RU" sz="1100" dirty="0" smtClean="0"/>
            </a:br>
            <a:endParaRPr lang="ru-RU" sz="1400" dirty="0"/>
          </a:p>
        </p:txBody>
      </p:sp>
      <p:sp>
        <p:nvSpPr>
          <p:cNvPr id="8" name="Прямоугольник 7"/>
          <p:cNvSpPr/>
          <p:nvPr/>
        </p:nvSpPr>
        <p:spPr>
          <a:xfrm>
            <a:off x="3923928" y="1340768"/>
            <a:ext cx="4608512" cy="1695368"/>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имеющие академической задолженности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полном объеме выполнившие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учебный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p>
        </p:txBody>
      </p:sp>
      <p:sp>
        <p:nvSpPr>
          <p:cNvPr id="16" name="Прямоугольник 15"/>
          <p:cNvSpPr/>
          <p:nvPr/>
        </p:nvSpPr>
        <p:spPr>
          <a:xfrm>
            <a:off x="395536" y="3657026"/>
            <a:ext cx="4032448" cy="186020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успешно </a:t>
            </a:r>
            <a:r>
              <a:rPr lang="ru-RU" sz="24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написавшие итоговое </a:t>
            </a:r>
            <a:r>
              <a:rPr lang="ru-RU" sz="24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сочинение (изложение) и получившие </a:t>
            </a: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«зачет»</a:t>
            </a:r>
            <a:endParaRPr lang="ru-RU" sz="3200" dirty="0">
              <a:solidFill>
                <a:srgbClr val="C00000"/>
              </a:solidFill>
            </a:endParaRPr>
          </a:p>
        </p:txBody>
      </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724" y="1374676"/>
            <a:ext cx="1656183" cy="1839803"/>
          </a:xfrm>
          <a:prstGeom prst="rect">
            <a:avLst/>
          </a:prstGeom>
          <a:effectLst>
            <a:softEdge rad="63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203416"/>
            <a:ext cx="2793056" cy="2094792"/>
          </a:xfrm>
          <a:prstGeom prst="rect">
            <a:avLst/>
          </a:prstGeom>
          <a:effectLst>
            <a:softEdge rad="127000"/>
          </a:effectLst>
        </p:spPr>
      </p:pic>
    </p:spTree>
    <p:extLst>
      <p:ext uri="{BB962C8B-B14F-4D97-AF65-F5344CB8AC3E}">
        <p14:creationId xmlns:p14="http://schemas.microsoft.com/office/powerpoint/2010/main" val="398470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2078</TotalTime>
  <Words>3381</Words>
  <Application>Microsoft Office PowerPoint</Application>
  <PresentationFormat>Экран (4:3)</PresentationFormat>
  <Paragraphs>432</Paragraphs>
  <Slides>30</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Подготовка  к государственной итоговой аттестации 2017 года</vt:lpstr>
      <vt:lpstr>                </vt:lpstr>
      <vt:lpstr>ГИА-11 проводится в форме:                </vt:lpstr>
      <vt:lpstr>Шкалы перевода первичных баллов  в 5-балльную оценку</vt:lpstr>
      <vt:lpstr>ГИА-9 проводится в форме:</vt:lpstr>
      <vt:lpstr>Математика:  шкалы перевода первичных баллов  в 5-балльную оценку</vt:lpstr>
      <vt:lpstr>Русский язык:  шкалы перевода первичных баллов  в 5-балльную оценку</vt:lpstr>
      <vt:lpstr>Презентация PowerPoint</vt:lpstr>
      <vt:lpstr>             К ГИА-11 допускаются выпускники:                              </vt:lpstr>
      <vt:lpstr>          . </vt:lpstr>
      <vt:lpstr>       Регистрация для участия в ГИА-11 в 2017 году будет осуществляться  с 1 декабря 2016 по 1 февраля 2017 (включительно).  Регистрацию выпускников текущего года осуществляют ОО,  в которых выпускники обучаются.  Регистрацию выпускников прошлых лет, обучающихся ОО СПО  (в которых не созданы пункты регистрации), получающих среднее общее образование в иностранных образовательных организациях осуществляют муниципальные органы управления образованием (МОУО).                      </vt:lpstr>
      <vt:lpstr>                                                                                          .                                                 </vt:lpstr>
      <vt:lpstr>                  </vt:lpstr>
      <vt:lpstr>                 </vt:lpstr>
      <vt:lpstr>                  Результаты ГИА-11  Результаты ГИА в форме ГВЭ признаются удовлетворительными в случае если обучающийся по русскому языку и математике получил отметку не ниже удовлетворительной (три балла).  Если выпускник текущего года получает результат ниже минимального количества баллов по одному из обязательных предметов (русский язык  или математика), то он может пересдать этот экзамен в этом же году в  резервные дни.    Если выпускник текущего года получает неудовлетворительные результаты более чем по одному обязательному учебному предмету (по русскому языку и по математике), либо повторно неудовлетворительный результат по одному из этих предметов на ГИА в резервный день, то ему предоставляется право пройти ГИА по соответствующим учебным предметам в сентябрьские сроки.                     </vt:lpstr>
      <vt:lpstr>                  </vt:lpstr>
      <vt:lpstr>                  </vt:lpstr>
      <vt:lpstr>                 Основные шаги для успешной регистрации на ГИА-2017  (для учащихся 11 (12) классов)                                     </vt:lpstr>
      <vt:lpstr>Регистрация для участия в ГИА-9 будет осуществляться  с 26 декабря по 1 марта 2017 года (включительно)</vt:lpstr>
      <vt:lpstr>Общее количество экзаменов  в 9-х классах не должно превышать четырех!</vt:lpstr>
      <vt:lpstr>Результаты, полученные на ГИА-9 по всем четырем учебным предметам, будут влиять на итоговую отметку, выставляемую в аттестат об основном общем образовании, а также на получение аттестата.</vt:lpstr>
      <vt:lpstr>ГИА-9</vt:lpstr>
      <vt:lpstr>ГИА-9</vt:lpstr>
      <vt:lpstr>Подача апелляций</vt:lpstr>
      <vt:lpstr>Презентация PowerPoint</vt:lpstr>
      <vt:lpstr> </vt:lpstr>
      <vt:lpstr> </vt:lpstr>
      <vt:lpstr> </vt:lpstr>
      <vt:lpstr>Подробная информация о проведении экзаменов размещается на официальном сайте ГКУ «Центр оценки и мониторинга качества образования»</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Ирина Александровна</dc:creator>
  <cp:lastModifiedBy>Троян Ольга Андреевна</cp:lastModifiedBy>
  <cp:revision>276</cp:revision>
  <cp:lastPrinted>2016-12-15T11:18:52Z</cp:lastPrinted>
  <dcterms:created xsi:type="dcterms:W3CDTF">2016-01-19T07:40:48Z</dcterms:created>
  <dcterms:modified xsi:type="dcterms:W3CDTF">2016-12-27T08:45:35Z</dcterms:modified>
</cp:coreProperties>
</file>