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302" r:id="rId2"/>
    <p:sldId id="268" r:id="rId3"/>
    <p:sldId id="270" r:id="rId4"/>
    <p:sldId id="269" r:id="rId5"/>
    <p:sldId id="271" r:id="rId6"/>
    <p:sldId id="273" r:id="rId7"/>
    <p:sldId id="274" r:id="rId8"/>
    <p:sldId id="276" r:id="rId9"/>
    <p:sldId id="275" r:id="rId10"/>
    <p:sldId id="277" r:id="rId11"/>
    <p:sldId id="301" r:id="rId12"/>
    <p:sldId id="300" r:id="rId13"/>
    <p:sldId id="280" r:id="rId14"/>
    <p:sldId id="282" r:id="rId15"/>
    <p:sldId id="292" r:id="rId16"/>
    <p:sldId id="293" r:id="rId17"/>
    <p:sldId id="283" r:id="rId18"/>
    <p:sldId id="299" r:id="rId19"/>
    <p:sldId id="298" r:id="rId20"/>
    <p:sldId id="286" r:id="rId21"/>
    <p:sldId id="285" r:id="rId22"/>
    <p:sldId id="291" r:id="rId23"/>
    <p:sldId id="290" r:id="rId24"/>
    <p:sldId id="288" r:id="rId25"/>
    <p:sldId id="287" r:id="rId26"/>
    <p:sldId id="289" r:id="rId27"/>
    <p:sldId id="25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9933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157" autoAdjust="0"/>
  </p:normalViewPr>
  <p:slideViewPr>
    <p:cSldViewPr>
      <p:cViewPr varScale="1">
        <p:scale>
          <a:sx n="100" d="100"/>
          <a:sy n="100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0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 advTm="20000"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5.pn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hyperlink" Target="http://atomograd.su/uploads/posts/2015-08/1440226076_3.jpg" TargetMode="Externa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novosibirsk.souzchernobyl.ru/" TargetMode="External"/><Relationship Id="rId13" Type="http://schemas.openxmlformats.org/officeDocument/2006/relationships/hyperlink" Target="http://guravl-v-krasnoy-knige.ru/%D0%B1%D0%BE%D1%80%D0%BB%D0%B0%D0%BD%D0%B4-%D0%BA%D0%BD%D0%B8%D0%B3%D0%B8-%D1%81%D1%82%D0%B0%D0%BB%D0%BA%D0%B5%D1%80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pripyat.com/news" TargetMode="External"/><Relationship Id="rId12" Type="http://schemas.openxmlformats.org/officeDocument/2006/relationships/hyperlink" Target="http://boombob.ru/download.php?id=98072&amp;num=12" TargetMode="External"/><Relationship Id="rId17" Type="http://schemas.openxmlformats.org/officeDocument/2006/relationships/image" Target="../media/image38.jpeg"/><Relationship Id="rId2" Type="http://schemas.openxmlformats.org/officeDocument/2006/relationships/image" Target="../media/image1.jpeg"/><Relationship Id="rId16" Type="http://schemas.openxmlformats.org/officeDocument/2006/relationships/hyperlink" Target="http://mila-krasnokuts.narod.ru/photo/tvorcheskie_raboty_detej/raboty_uchenikov/najdenova_ekaterina_chernobyl_bol_zemli/7-0-9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hornobyl.ru/" TargetMode="External"/><Relationship Id="rId11" Type="http://schemas.openxmlformats.org/officeDocument/2006/relationships/hyperlink" Target="http://people-of-chernobyl.ru/sarkofag-chaes/sarkofag-1986-goda" TargetMode="External"/><Relationship Id="rId5" Type="http://schemas.openxmlformats.org/officeDocument/2006/relationships/hyperlink" Target="http://chnpp.gov.ua/ru/home" TargetMode="External"/><Relationship Id="rId15" Type="http://schemas.openxmlformats.org/officeDocument/2006/relationships/hyperlink" Target="http://chernobil.inf.ua/books.html" TargetMode="External"/><Relationship Id="rId10" Type="http://schemas.openxmlformats.org/officeDocument/2006/relationships/hyperlink" Target="http://ecotechnica.com.ua/stati/663-istoriya-sarkofaga-chaes-kak-ustranyayutsya-posledstviya-tekhnogennoj-katastrofy-mirnogo-atoma.html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://znaks.ru/catalog/531/" TargetMode="External"/><Relationship Id="rId14" Type="http://schemas.openxmlformats.org/officeDocument/2006/relationships/hyperlink" Target="https://www.livelib.ru/tag/&#1095;&#1077;&#1088;&#1085;&#1086;&#1073;&#1099;&#1083;&#1100;/~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s\bibl3\Documents\МА\работа\ВЫСТАВКИ\2015-2016\текущая\фон++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/>
          <a:srcRect l="2343" t="19325" r="10156"/>
          <a:stretch>
            <a:fillRect/>
          </a:stretch>
        </p:blipFill>
        <p:spPr bwMode="auto">
          <a:xfrm>
            <a:off x="214282" y="142852"/>
            <a:ext cx="871543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4" name="Picture 14" descr="D:\Users\bibl3\Documents\МА\работа\ВЫСТАВКИ\2015-2016\текущая\wpid-v-preddverii-9-maya-vse-zabyli-pro-tragediyu-kotoraya-sluchilas-29-let-nazad_i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5206" y="714356"/>
            <a:ext cx="5580000" cy="5580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Picture 2" descr="http://breget.ru/images/catalog/big23404image.jpg"/>
          <p:cNvPicPr>
            <a:picLocks noChangeAspect="1" noChangeArrowheads="1"/>
          </p:cNvPicPr>
          <p:nvPr/>
        </p:nvPicPr>
        <p:blipFill>
          <a:blip r:embed="rId5"/>
          <a:srcRect l="5061" t="4961" r="3841" b="7395"/>
          <a:stretch>
            <a:fillRect/>
          </a:stretch>
        </p:blipFill>
        <p:spPr bwMode="auto">
          <a:xfrm>
            <a:off x="1285852" y="928670"/>
            <a:ext cx="1833962" cy="1800000"/>
          </a:xfrm>
          <a:prstGeom prst="ellipse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18723249">
            <a:off x="7167117" y="4714988"/>
            <a:ext cx="2320565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C00"/>
                </a:solidFill>
                <a:effectLst>
                  <a:glow rad="101600">
                    <a:srgbClr val="FFCC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БИБЛИОТЕКА</a:t>
            </a:r>
          </a:p>
          <a:p>
            <a:pPr algn="ctr">
              <a:defRPr/>
            </a:pP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C00"/>
                </a:solidFill>
                <a:effectLst>
                  <a:glow rad="101600">
                    <a:srgbClr val="FFCC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Новосибирского профессионально-педагогического коллед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C00"/>
                </a:solidFill>
                <a:effectLst>
                  <a:glow rad="101600">
                    <a:srgbClr val="FFCC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жа</a:t>
            </a:r>
          </a:p>
        </p:txBody>
      </p:sp>
    </p:spTree>
  </p:cSld>
  <p:clrMapOvr>
    <a:masterClrMapping/>
  </p:clrMapOvr>
  <p:transition spd="slow" advTm="5000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s\bibl3\Documents\МА\работа\ВЫСТАВКИ\2015-2016\текущая\фон++.jpg"/>
          <p:cNvPicPr>
            <a:picLocks noChangeAspect="1" noChangeArrowheads="1"/>
          </p:cNvPicPr>
          <p:nvPr/>
        </p:nvPicPr>
        <p:blipFill>
          <a:blip r:embed="rId2"/>
          <a:srcRect b="4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/>
          <a:srcRect l="2343" t="19325" r="10156"/>
          <a:stretch>
            <a:fillRect/>
          </a:stretch>
        </p:blipFill>
        <p:spPr bwMode="auto">
          <a:xfrm>
            <a:off x="785786" y="142876"/>
            <a:ext cx="8286808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06" y="1055448"/>
            <a:ext cx="885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 2016-2017 гг. сооружение будет вводиться </a:t>
            </a:r>
            <a:br>
              <a:rPr lang="ru-RU" sz="3200" b="1" dirty="0" smtClean="0"/>
            </a:br>
            <a:r>
              <a:rPr lang="ru-RU" sz="3200" b="1" dirty="0" smtClean="0"/>
              <a:t>в эксплуатацию. Проектный срок эксплуатации нового саркофага оценен в 100 лет.</a:t>
            </a:r>
            <a:endParaRPr lang="ru-RU" sz="3200" b="1" dirty="0"/>
          </a:p>
        </p:txBody>
      </p:sp>
      <p:pic>
        <p:nvPicPr>
          <p:cNvPr id="7" name="Picture 10" descr="http://modstalker.ru/_ld/43/921553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86" y="65794"/>
            <a:ext cx="720000" cy="720000"/>
          </a:xfrm>
          <a:prstGeom prst="rect">
            <a:avLst/>
          </a:prstGeom>
          <a:noFill/>
        </p:spPr>
      </p:pic>
      <p:pic>
        <p:nvPicPr>
          <p:cNvPr id="7172" name="Picture 4" descr="http://chnpp.gov.ua/images/phocagallery/nsc/2016/thumbs/phoca_thumb_l_300316_6.jpg"/>
          <p:cNvPicPr>
            <a:picLocks noChangeAspect="1" noChangeArrowheads="1"/>
          </p:cNvPicPr>
          <p:nvPr/>
        </p:nvPicPr>
        <p:blipFill>
          <a:blip r:embed="rId5"/>
          <a:srcRect t="13229"/>
          <a:stretch>
            <a:fillRect/>
          </a:stretch>
        </p:blipFill>
        <p:spPr bwMode="auto">
          <a:xfrm>
            <a:off x="1214414" y="2643182"/>
            <a:ext cx="6529465" cy="37484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728" y="2714620"/>
            <a:ext cx="6214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/>
              <a:t>Ход строительства НБК (нового безопасного </a:t>
            </a:r>
            <a:r>
              <a:rPr lang="ru-RU" b="1" dirty="0" err="1" smtClean="0"/>
              <a:t>конфайнмента</a:t>
            </a:r>
            <a:r>
              <a:rPr lang="ru-RU" b="1" dirty="0" smtClean="0"/>
              <a:t>)</a:t>
            </a:r>
          </a:p>
          <a:p>
            <a:pPr algn="r"/>
            <a:r>
              <a:rPr lang="ru-RU" b="1" dirty="0" smtClean="0"/>
              <a:t>по состоянию на 31 марта 2016 года</a:t>
            </a:r>
            <a:endParaRPr lang="ru-RU" b="1" dirty="0"/>
          </a:p>
        </p:txBody>
      </p:sp>
    </p:spTree>
  </p:cSld>
  <p:clrMapOvr>
    <a:masterClrMapping/>
  </p:clrMapOvr>
  <p:transition spd="slow" advTm="20000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s\bibl3\Documents\МА\работа\ВЫСТАВКИ\2015-2016\текущая\фон++.jpg"/>
          <p:cNvPicPr>
            <a:picLocks noChangeAspect="1" noChangeArrowheads="1"/>
          </p:cNvPicPr>
          <p:nvPr/>
        </p:nvPicPr>
        <p:blipFill>
          <a:blip r:embed="rId2"/>
          <a:srcRect b="4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/>
          <a:srcRect l="2343" t="19325" r="10156"/>
          <a:stretch>
            <a:fillRect/>
          </a:stretch>
        </p:blipFill>
        <p:spPr bwMode="auto">
          <a:xfrm>
            <a:off x="785786" y="142876"/>
            <a:ext cx="8286808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1714488"/>
            <a:ext cx="45720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Памятник </a:t>
            </a:r>
            <a:br>
              <a:rPr lang="ru-RU" sz="3200" b="1" dirty="0" smtClean="0"/>
            </a:br>
            <a:r>
              <a:rPr lang="ru-RU" sz="3200" b="1" dirty="0" smtClean="0"/>
              <a:t>жертвам радиационных катастроф, </a:t>
            </a:r>
            <a:br>
              <a:rPr lang="ru-RU" sz="3200" b="1" dirty="0" smtClean="0"/>
            </a:br>
            <a:r>
              <a:rPr lang="ru-RU" sz="3200" b="1" dirty="0" smtClean="0"/>
              <a:t>аварий и испытаний ядерного оружия </a:t>
            </a:r>
            <a:br>
              <a:rPr lang="ru-RU" sz="3200" b="1" dirty="0" smtClean="0"/>
            </a:br>
            <a:r>
              <a:rPr lang="ru-RU" sz="3200" b="1" dirty="0" smtClean="0"/>
              <a:t>в Нарымском сквере Новосибирска </a:t>
            </a:r>
            <a:br>
              <a:rPr lang="ru-RU" sz="3200" b="1" dirty="0" smtClean="0"/>
            </a:br>
            <a:r>
              <a:rPr lang="ru-RU" sz="3200" b="1" dirty="0" smtClean="0"/>
              <a:t>открыт в 1996 году.</a:t>
            </a:r>
            <a:endParaRPr lang="ru-RU" sz="3200" b="1" dirty="0"/>
          </a:p>
        </p:txBody>
      </p:sp>
      <p:pic>
        <p:nvPicPr>
          <p:cNvPr id="7" name="Picture 10" descr="http://modstalker.ru/_ld/43/921553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86" y="71414"/>
            <a:ext cx="720000" cy="720000"/>
          </a:xfrm>
          <a:prstGeom prst="rect">
            <a:avLst/>
          </a:prstGeom>
          <a:noFill/>
        </p:spPr>
      </p:pic>
      <p:pic>
        <p:nvPicPr>
          <p:cNvPr id="1026" name="Picture 2" descr="http://novosibirsk.souzchernobyl.ru/upload/content_files/large_6edf80082b400eb9b5be9378302058b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9718" y="857232"/>
            <a:ext cx="4050000" cy="540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0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s\bibl3\Documents\МА\работа\ВЫСТАВКИ\2015-2016\текущая\фон++.jpg"/>
          <p:cNvPicPr>
            <a:picLocks noChangeAspect="1" noChangeArrowheads="1"/>
          </p:cNvPicPr>
          <p:nvPr/>
        </p:nvPicPr>
        <p:blipFill>
          <a:blip r:embed="rId2"/>
          <a:srcRect b="4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/>
          <a:srcRect l="2343" t="19325" r="10156"/>
          <a:stretch>
            <a:fillRect/>
          </a:stretch>
        </p:blipFill>
        <p:spPr bwMode="auto">
          <a:xfrm>
            <a:off x="785786" y="142876"/>
            <a:ext cx="8286808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 descr="http://modstalker.ru/_ld/43/921553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86" y="71414"/>
            <a:ext cx="720000" cy="720000"/>
          </a:xfrm>
          <a:prstGeom prst="rect">
            <a:avLst/>
          </a:prstGeom>
          <a:noFill/>
        </p:spPr>
      </p:pic>
      <p:pic>
        <p:nvPicPr>
          <p:cNvPr id="29700" name="Picture 4" descr="Скачать Панорамные открытки своими руками 1460x843 p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893" y="1246520"/>
            <a:ext cx="8728825" cy="50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14282" y="4143380"/>
            <a:ext cx="2143140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26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АПРЕЛЯ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5286388"/>
            <a:ext cx="6715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МЕЖДУНАРОДНЫЙ ДЕНЬ ПАМЯТИ ЖЕРТВ РАДИАЦИОННЫХ АВАРИЙ И КАТАСТРОФ</a:t>
            </a:r>
            <a:endParaRPr lang="ru-RU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5" presetClass="emph" presetSubtype="0" repeatCount="1000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s\bibl3\Documents\МА\работа\ВЫСТАВКИ\2015-2016\текущая\фон++.jpg"/>
          <p:cNvPicPr>
            <a:picLocks noChangeAspect="1" noChangeArrowheads="1"/>
          </p:cNvPicPr>
          <p:nvPr/>
        </p:nvPicPr>
        <p:blipFill>
          <a:blip r:embed="rId2"/>
          <a:srcRect b="4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/>
          <a:srcRect l="2343" t="19325" r="10156"/>
          <a:stretch>
            <a:fillRect/>
          </a:stretch>
        </p:blipFill>
        <p:spPr bwMode="auto">
          <a:xfrm>
            <a:off x="785786" y="142876"/>
            <a:ext cx="8286808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1428736"/>
            <a:ext cx="8858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  Авария Чернобыльской атомной </a:t>
            </a:r>
            <a:br>
              <a:rPr lang="ru-RU" sz="2800" b="1" dirty="0" smtClean="0"/>
            </a:br>
            <a:r>
              <a:rPr lang="ru-RU" sz="2800" b="1" dirty="0" smtClean="0"/>
              <a:t>электростанции привлекла немало внимания, </a:t>
            </a:r>
            <a:br>
              <a:rPr lang="ru-RU" sz="2800" b="1" dirty="0" smtClean="0"/>
            </a:br>
            <a:r>
              <a:rPr lang="ru-RU" sz="2800" b="1" dirty="0" smtClean="0"/>
              <a:t>как исследователей, так и людей искусства. </a:t>
            </a:r>
            <a:endParaRPr lang="ru-RU" sz="2800" b="1" dirty="0"/>
          </a:p>
        </p:txBody>
      </p:sp>
      <p:pic>
        <p:nvPicPr>
          <p:cNvPr id="7" name="Picture 10" descr="http://modstalker.ru/_ld/43/921553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86" y="71414"/>
            <a:ext cx="720000" cy="72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57224" y="785794"/>
            <a:ext cx="81439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spc="50" dirty="0" smtClean="0">
                <a:ln w="12700" cmpd="sng">
                  <a:solidFill>
                    <a:srgbClr val="FFCC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«Художественные произведения о Чернобыльской катастрофе» </a:t>
            </a:r>
            <a:endParaRPr lang="ru-RU" sz="2100" b="1" spc="50" dirty="0">
              <a:ln w="12700" cmpd="sng">
                <a:solidFill>
                  <a:srgbClr val="FFCC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857496"/>
            <a:ext cx="28575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На сегодняшний день существует много книг </a:t>
            </a:r>
            <a:br>
              <a:rPr lang="ru-RU" sz="2800" b="1" dirty="0" smtClean="0"/>
            </a:br>
            <a:r>
              <a:rPr lang="ru-RU" sz="2800" b="1" dirty="0" smtClean="0"/>
              <a:t>и литературы </a:t>
            </a:r>
            <a:br>
              <a:rPr lang="ru-RU" sz="2800" b="1" dirty="0" smtClean="0"/>
            </a:br>
            <a:r>
              <a:rPr lang="ru-RU" sz="2800" b="1" dirty="0" smtClean="0"/>
              <a:t>о Чернобыле, Припяти </a:t>
            </a:r>
            <a:br>
              <a:rPr lang="ru-RU" sz="2800" b="1" dirty="0" smtClean="0"/>
            </a:br>
            <a:r>
              <a:rPr lang="ru-RU" sz="2800" b="1" dirty="0" smtClean="0"/>
              <a:t>и аварии </a:t>
            </a:r>
            <a:br>
              <a:rPr lang="ru-RU" sz="2800" b="1" dirty="0" smtClean="0"/>
            </a:br>
            <a:r>
              <a:rPr lang="ru-RU" sz="2800" b="1" dirty="0" smtClean="0"/>
              <a:t>на ЧАЭС...</a:t>
            </a:r>
            <a:endParaRPr lang="ru-RU" sz="2800" b="1" dirty="0"/>
          </a:p>
        </p:txBody>
      </p:sp>
      <p:pic>
        <p:nvPicPr>
          <p:cNvPr id="14346" name="Picture 10" descr="http://borovajalib.ru/imagis/radiatsiya-dozy-effekty-risk-61103-lar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000" y="2912074"/>
            <a:ext cx="1440000" cy="2160000"/>
          </a:xfrm>
          <a:prstGeom prst="rect">
            <a:avLst/>
          </a:prstGeom>
          <a:noFill/>
        </p:spPr>
      </p:pic>
      <p:pic>
        <p:nvPicPr>
          <p:cNvPr id="14358" name="Picture 22" descr="http://static.wixstatic.com/media/01bd53_46c2b58c9dcc48b1a11adbb132a15c94.png_srz_494_638_85_22_0.50_1.20_0.00_png_sr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2912074"/>
            <a:ext cx="1672476" cy="2160000"/>
          </a:xfrm>
          <a:prstGeom prst="rect">
            <a:avLst/>
          </a:prstGeom>
          <a:noFill/>
        </p:spPr>
      </p:pic>
      <p:pic>
        <p:nvPicPr>
          <p:cNvPr id="14352" name="Picture 16" descr="http://7iskusstv.com/2011/Nomer4/Kushner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96" y="4214818"/>
            <a:ext cx="1436400" cy="2160000"/>
          </a:xfrm>
          <a:prstGeom prst="rect">
            <a:avLst/>
          </a:prstGeom>
          <a:noFill/>
        </p:spPr>
      </p:pic>
      <p:pic>
        <p:nvPicPr>
          <p:cNvPr id="14356" name="Picture 20" descr="http://4ernobyl.ru/_ld/1/88064539.png"/>
          <p:cNvPicPr>
            <a:picLocks noChangeAspect="1" noChangeArrowheads="1"/>
          </p:cNvPicPr>
          <p:nvPr/>
        </p:nvPicPr>
        <p:blipFill>
          <a:blip r:embed="rId8"/>
          <a:srcRect l="9360" t="6615" r="11077" b="7395"/>
          <a:stretch>
            <a:fillRect/>
          </a:stretch>
        </p:blipFill>
        <p:spPr bwMode="auto">
          <a:xfrm>
            <a:off x="3643306" y="4214818"/>
            <a:ext cx="1412308" cy="2160000"/>
          </a:xfrm>
          <a:prstGeom prst="rect">
            <a:avLst/>
          </a:prstGeom>
          <a:noFill/>
        </p:spPr>
      </p:pic>
      <p:pic>
        <p:nvPicPr>
          <p:cNvPr id="14348" name="Picture 12" descr="http://cs9661.vk.me/u21741460/114618258/x_dc20bc6b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42582" y="4214818"/>
            <a:ext cx="1615500" cy="2160000"/>
          </a:xfrm>
          <a:prstGeom prst="rect">
            <a:avLst/>
          </a:prstGeom>
          <a:noFill/>
        </p:spPr>
      </p:pic>
      <p:pic>
        <p:nvPicPr>
          <p:cNvPr id="14350" name="Picture 14" descr="http://maxima-library.org/covers/79005_0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92625" y="2912074"/>
            <a:ext cx="1322449" cy="216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CC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80"/>
                            </p:stCondLst>
                            <p:childTnLst>
                              <p:par>
                                <p:cTn id="1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280"/>
                            </p:stCondLst>
                            <p:childTnLst>
                              <p:par>
                                <p:cTn id="2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28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280"/>
                            </p:stCondLst>
                            <p:childTnLst>
                              <p:par>
                                <p:cTn id="3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280"/>
                            </p:stCondLst>
                            <p:childTnLst>
                              <p:par>
                                <p:cTn id="3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280"/>
                            </p:stCondLst>
                            <p:childTnLst>
                              <p:par>
                                <p:cTn id="4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s\bibl3\Documents\МА\работа\ВЫСТАВКИ\2015-2016\текущая\фон++.jpg"/>
          <p:cNvPicPr>
            <a:picLocks noChangeAspect="1" noChangeArrowheads="1"/>
          </p:cNvPicPr>
          <p:nvPr/>
        </p:nvPicPr>
        <p:blipFill>
          <a:blip r:embed="rId2"/>
          <a:srcRect b="4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/>
          <a:srcRect l="2343" t="19325" r="10156"/>
          <a:stretch>
            <a:fillRect/>
          </a:stretch>
        </p:blipFill>
        <p:spPr bwMode="auto">
          <a:xfrm>
            <a:off x="785786" y="142876"/>
            <a:ext cx="8286808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2106407"/>
            <a:ext cx="52864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По горячим следам чернобыльской трагедии </a:t>
            </a:r>
            <a:br>
              <a:rPr lang="ru-RU" sz="2800" b="1" dirty="0" smtClean="0"/>
            </a:br>
            <a:r>
              <a:rPr lang="ru-RU" sz="2800" b="1" dirty="0" smtClean="0"/>
              <a:t>вышли два значительных художественных произведения </a:t>
            </a:r>
            <a:br>
              <a:rPr lang="ru-RU" sz="2800" b="1" dirty="0" smtClean="0"/>
            </a:br>
            <a:r>
              <a:rPr lang="ru-RU" sz="2800" b="1" dirty="0" smtClean="0"/>
              <a:t> писателя и журналиста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ВЛАДИМИРА ГУБАРЕВА </a:t>
            </a:r>
            <a:r>
              <a:rPr lang="ru-RU" sz="2800" b="1" dirty="0" smtClean="0"/>
              <a:t>-</a:t>
            </a:r>
            <a:br>
              <a:rPr lang="ru-RU" sz="2800" b="1" dirty="0" smtClean="0"/>
            </a:br>
            <a:r>
              <a:rPr lang="ru-RU" sz="2800" b="1" dirty="0" smtClean="0"/>
              <a:t>пьеса «Саркофаг» и роман «Зарево над Припятью».</a:t>
            </a:r>
            <a:endParaRPr lang="ru-RU" sz="2800" b="1" dirty="0"/>
          </a:p>
        </p:txBody>
      </p:sp>
      <p:pic>
        <p:nvPicPr>
          <p:cNvPr id="7" name="Picture 10" descr="http://modstalker.ru/_ld/43/921553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86" y="71414"/>
            <a:ext cx="720000" cy="72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785794"/>
            <a:ext cx="81439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spc="50" dirty="0" smtClean="0">
                <a:ln w="12700" cmpd="sng">
                  <a:solidFill>
                    <a:srgbClr val="FFCC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«Художественные произведения о Чернобыльской катастрофе» </a:t>
            </a:r>
            <a:endParaRPr lang="ru-RU" sz="2100" b="1" spc="50" dirty="0">
              <a:ln w="12700" cmpd="sng">
                <a:solidFill>
                  <a:srgbClr val="FFCC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076" name="Picture 4" descr="Vladimir Gubare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1571612"/>
            <a:ext cx="2878296" cy="432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s\bibl3\Documents\МА\работа\ВЫСТАВКИ\2015-2016\текущая\фон++.jpg"/>
          <p:cNvPicPr>
            <a:picLocks noChangeAspect="1" noChangeArrowheads="1"/>
          </p:cNvPicPr>
          <p:nvPr/>
        </p:nvPicPr>
        <p:blipFill>
          <a:blip r:embed="rId2"/>
          <a:srcRect b="4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/>
          <a:srcRect l="2343" t="19325" r="10156"/>
          <a:stretch>
            <a:fillRect/>
          </a:stretch>
        </p:blipFill>
        <p:spPr bwMode="auto">
          <a:xfrm>
            <a:off x="785786" y="142876"/>
            <a:ext cx="8286808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1428736"/>
            <a:ext cx="707233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 сборник «Фантом» вошли документальные и художественные произведения о трагических </a:t>
            </a:r>
            <a:br>
              <a:rPr lang="ru-RU" sz="2800" b="1" dirty="0" smtClean="0"/>
            </a:br>
            <a:r>
              <a:rPr lang="ru-RU" sz="2800" b="1" dirty="0" smtClean="0"/>
              <a:t>событиях на Чернобыльской АЭС :</a:t>
            </a:r>
          </a:p>
          <a:p>
            <a:pPr algn="ctr"/>
            <a:r>
              <a:rPr lang="ru-RU" sz="1400" b="1" dirty="0" smtClean="0"/>
              <a:t> 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ВАЛЕРИЯ ЛЕГАСОВА </a:t>
            </a:r>
            <a:r>
              <a:rPr lang="ru-RU" sz="2800" b="1" dirty="0" smtClean="0"/>
              <a:t>«Мой долг </a:t>
            </a:r>
            <a:br>
              <a:rPr lang="ru-RU" sz="2800" b="1" dirty="0" smtClean="0"/>
            </a:br>
            <a:r>
              <a:rPr lang="ru-RU" sz="2800" b="1" dirty="0" smtClean="0"/>
              <a:t>рассказать об этом»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ВЛАДИМИРА ГУБАРЕВА </a:t>
            </a:r>
            <a:r>
              <a:rPr lang="ru-RU" sz="2800" b="1" dirty="0" smtClean="0"/>
              <a:t>«Фантом»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ЮРИЯ ЩЕРБАКА </a:t>
            </a:r>
            <a:r>
              <a:rPr lang="ru-RU" sz="2800" b="1" dirty="0" smtClean="0"/>
              <a:t>«Чернобыль»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ИВАНА ПТАШНИКОВА </a:t>
            </a:r>
            <a:r>
              <a:rPr lang="ru-RU" sz="2800" b="1" dirty="0" smtClean="0"/>
              <a:t>«Львы»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ВЛАДИМИРА ГУБАРЕВА </a:t>
            </a:r>
            <a:r>
              <a:rPr lang="ru-RU" sz="2800" b="1" dirty="0" smtClean="0"/>
              <a:t>«Саркофаг»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ИВАНА ДРАЧА </a:t>
            </a:r>
            <a:r>
              <a:rPr lang="ru-RU" sz="2800" b="1" dirty="0" smtClean="0"/>
              <a:t>«Чернобыльская мадонна»</a:t>
            </a:r>
          </a:p>
        </p:txBody>
      </p:sp>
      <p:pic>
        <p:nvPicPr>
          <p:cNvPr id="7" name="Picture 10" descr="http://modstalker.ru/_ld/43/921553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86" y="71414"/>
            <a:ext cx="720000" cy="72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785794"/>
            <a:ext cx="81439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spc="50" dirty="0" smtClean="0">
                <a:ln w="12700" cmpd="sng">
                  <a:solidFill>
                    <a:srgbClr val="FFCC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«Художественные произведения о Чернобыльской катастрофе» </a:t>
            </a:r>
            <a:endParaRPr lang="ru-RU" sz="2100" b="1" spc="50" dirty="0">
              <a:ln w="12700" cmpd="sng">
                <a:solidFill>
                  <a:srgbClr val="FFCC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5058" name="Picture 2" descr="http://pripyat-city.ru/uploads/posts/2010-12/1292745560_fanto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8156" y="2143116"/>
            <a:ext cx="2583000" cy="360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autoRev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505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s\bibl3\Documents\МА\работа\ВЫСТАВКИ\2015-2016\текущая\фон++.jpg"/>
          <p:cNvPicPr>
            <a:picLocks noChangeAspect="1" noChangeArrowheads="1"/>
          </p:cNvPicPr>
          <p:nvPr/>
        </p:nvPicPr>
        <p:blipFill>
          <a:blip r:embed="rId2"/>
          <a:srcRect b="4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/>
          <a:srcRect l="2343" t="19325" r="10156"/>
          <a:stretch>
            <a:fillRect/>
          </a:stretch>
        </p:blipFill>
        <p:spPr bwMode="auto">
          <a:xfrm>
            <a:off x="785786" y="142876"/>
            <a:ext cx="8286808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1454428"/>
            <a:ext cx="65722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 романе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ИВАНА ШАМЯКИНА </a:t>
            </a:r>
            <a:r>
              <a:rPr lang="ru-RU" sz="2800" b="1" dirty="0" smtClean="0"/>
              <a:t>повествуется о том, </a:t>
            </a:r>
            <a:br>
              <a:rPr lang="ru-RU" sz="2800" b="1" dirty="0" smtClean="0"/>
            </a:br>
            <a:r>
              <a:rPr lang="ru-RU" sz="2800" b="1" dirty="0" smtClean="0"/>
              <a:t>как чернобыльская трагедия </a:t>
            </a:r>
            <a:br>
              <a:rPr lang="ru-RU" sz="2800" b="1" dirty="0" smtClean="0"/>
            </a:br>
            <a:r>
              <a:rPr lang="ru-RU" sz="2800" b="1" dirty="0" smtClean="0"/>
              <a:t>повлияла на жизнь простых людей. Очень символично начинается роман </a:t>
            </a:r>
            <a:br>
              <a:rPr lang="ru-RU" sz="2800" b="1" dirty="0" smtClean="0"/>
            </a:br>
            <a:r>
              <a:rPr lang="ru-RU" sz="2800" b="1" dirty="0" smtClean="0"/>
              <a:t>со сцены подготовки свадьбы </a:t>
            </a:r>
            <a:br>
              <a:rPr lang="ru-RU" sz="2800" b="1" dirty="0" smtClean="0"/>
            </a:br>
            <a:r>
              <a:rPr lang="ru-RU" sz="2800" b="1" dirty="0" smtClean="0"/>
              <a:t>и самого торжества, но к сожалению счастье молодожёнов было очень недолгим. В романе удачно показана позиция советского руководства в момент аварии на Чернобыльской АЭС. </a:t>
            </a:r>
            <a:endParaRPr lang="ru-RU" sz="2800" b="1" dirty="0"/>
          </a:p>
        </p:txBody>
      </p:sp>
      <p:pic>
        <p:nvPicPr>
          <p:cNvPr id="7" name="Picture 10" descr="http://modstalker.ru/_ld/43/921553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86" y="71414"/>
            <a:ext cx="720000" cy="72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785794"/>
            <a:ext cx="81439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spc="50" dirty="0" smtClean="0">
                <a:ln w="12700" cmpd="sng">
                  <a:solidFill>
                    <a:srgbClr val="FFCC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«Художественные произведения о Чернобыльской катастрофе» </a:t>
            </a:r>
            <a:endParaRPr lang="ru-RU" sz="2100" b="1" spc="50" dirty="0">
              <a:ln w="12700" cmpd="sng">
                <a:solidFill>
                  <a:srgbClr val="FFCC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4034" name="Picture 2" descr="Иван Шамякин Злая звезда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2000240"/>
            <a:ext cx="2227723" cy="360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autoRev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403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s\bibl3\Documents\МА\работа\ВЫСТАВКИ\2015-2016\текущая\фон++.jpg"/>
          <p:cNvPicPr>
            <a:picLocks noChangeAspect="1" noChangeArrowheads="1"/>
          </p:cNvPicPr>
          <p:nvPr/>
        </p:nvPicPr>
        <p:blipFill>
          <a:blip r:embed="rId2"/>
          <a:srcRect b="4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/>
          <a:srcRect l="2343" t="19325" r="10156"/>
          <a:stretch>
            <a:fillRect/>
          </a:stretch>
        </p:blipFill>
        <p:spPr bwMode="auto">
          <a:xfrm>
            <a:off x="785786" y="142876"/>
            <a:ext cx="8286808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1454428"/>
            <a:ext cx="464347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Книги 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ГРИГОРИЯ МЕДВЕДЕВА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«Ядерный загар», «Энергоблок», </a:t>
            </a:r>
            <a:br>
              <a:rPr lang="ru-RU" sz="2800" b="1" dirty="0" smtClean="0"/>
            </a:br>
            <a:r>
              <a:rPr lang="ru-RU" sz="2800" b="1" dirty="0" smtClean="0"/>
              <a:t>«Чернобыльская тетрадь», «Теплое бревно» </a:t>
            </a:r>
            <a:br>
              <a:rPr lang="ru-RU" sz="2800" b="1" dirty="0" smtClean="0"/>
            </a:br>
            <a:r>
              <a:rPr lang="ru-RU" sz="2800" b="1" dirty="0" smtClean="0"/>
              <a:t>на тему ядерной энергетики, прямо </a:t>
            </a:r>
            <a:br>
              <a:rPr lang="ru-RU" sz="2800" b="1" dirty="0" smtClean="0"/>
            </a:br>
            <a:r>
              <a:rPr lang="ru-RU" sz="2800" b="1" dirty="0" smtClean="0"/>
              <a:t>или косвенно связанны </a:t>
            </a:r>
            <a:br>
              <a:rPr lang="ru-RU" sz="2800" b="1" dirty="0" smtClean="0"/>
            </a:br>
            <a:r>
              <a:rPr lang="ru-RU" sz="2800" b="1" dirty="0" smtClean="0"/>
              <a:t>с темой аварии Чернобыльской АЭС. </a:t>
            </a:r>
            <a:endParaRPr lang="ru-RU" sz="2800" b="1" dirty="0"/>
          </a:p>
        </p:txBody>
      </p:sp>
      <p:pic>
        <p:nvPicPr>
          <p:cNvPr id="7" name="Picture 10" descr="http://modstalker.ru/_ld/43/921553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86" y="71414"/>
            <a:ext cx="720000" cy="72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785794"/>
            <a:ext cx="81439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spc="50" dirty="0" smtClean="0">
                <a:ln w="12700" cmpd="sng">
                  <a:solidFill>
                    <a:srgbClr val="FFCC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«Художественные произведения о Чернобыльской катастрофе» </a:t>
            </a:r>
            <a:endParaRPr lang="ru-RU" sz="2100" b="1" spc="50" dirty="0">
              <a:ln w="12700" cmpd="sng">
                <a:solidFill>
                  <a:srgbClr val="FFCC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8" name="Picture 4" descr="http://www.libex.ru/dimg/38c2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2191" y="1214422"/>
            <a:ext cx="2313015" cy="3600000"/>
          </a:xfrm>
          <a:prstGeom prst="rect">
            <a:avLst/>
          </a:prstGeom>
          <a:noFill/>
        </p:spPr>
      </p:pic>
      <p:pic>
        <p:nvPicPr>
          <p:cNvPr id="1030" name="Picture 6" descr="http://cs629408.vk.me/v629408859/440df/Tpqf_Pac-3s.jpg"/>
          <p:cNvPicPr>
            <a:picLocks noChangeAspect="1" noChangeArrowheads="1"/>
          </p:cNvPicPr>
          <p:nvPr/>
        </p:nvPicPr>
        <p:blipFill>
          <a:blip r:embed="rId6"/>
          <a:srcRect l="5353" r="6326"/>
          <a:stretch>
            <a:fillRect/>
          </a:stretch>
        </p:blipFill>
        <p:spPr bwMode="auto">
          <a:xfrm>
            <a:off x="6572264" y="2571744"/>
            <a:ext cx="2357454" cy="3600000"/>
          </a:xfrm>
          <a:prstGeom prst="rect">
            <a:avLst/>
          </a:prstGeom>
          <a:noFill/>
          <a:scene3d>
            <a:camera prst="orthographicFront"/>
            <a:lightRig rig="glow" dir="t">
              <a:rot lat="0" lon="0" rev="2400000"/>
            </a:lightRig>
          </a:scene3d>
          <a:sp3d prstMaterial="powder">
            <a:bevelT w="165100" prst="coolSlant"/>
          </a:sp3d>
        </p:spPr>
      </p:pic>
    </p:spTree>
  </p:cSld>
  <p:clrMapOvr>
    <a:masterClrMapping/>
  </p:clrMapOvr>
  <p:transition spd="slow" advTm="2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s\bibl3\Documents\МА\работа\ВЫСТАВКИ\2015-2016\текущая\фон++.jpg"/>
          <p:cNvPicPr>
            <a:picLocks noChangeAspect="1" noChangeArrowheads="1"/>
          </p:cNvPicPr>
          <p:nvPr/>
        </p:nvPicPr>
        <p:blipFill>
          <a:blip r:embed="rId2"/>
          <a:srcRect b="4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/>
          <a:srcRect l="2343" t="19325" r="10156"/>
          <a:stretch>
            <a:fillRect/>
          </a:stretch>
        </p:blipFill>
        <p:spPr bwMode="auto">
          <a:xfrm>
            <a:off x="785786" y="142876"/>
            <a:ext cx="8286808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1474193"/>
            <a:ext cx="678657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30 лет назад многие вспомнили, что у душистой травы полыни - есть и другое имя: чернобыльник </a:t>
            </a:r>
            <a:br>
              <a:rPr lang="ru-RU" sz="2800" b="1" dirty="0" smtClean="0"/>
            </a:br>
            <a:r>
              <a:rPr lang="ru-RU" sz="2800" b="1" dirty="0" smtClean="0"/>
              <a:t>(от черноватого стебля - былинки)… </a:t>
            </a:r>
          </a:p>
          <a:p>
            <a:pPr algn="ctr"/>
            <a:endParaRPr lang="ru-RU" sz="800" b="1" dirty="0" smtClean="0"/>
          </a:p>
          <a:p>
            <a:pPr algn="ctr"/>
            <a:r>
              <a:rPr lang="ru-RU" sz="2800" b="1" dirty="0" smtClean="0"/>
              <a:t>Роман «Полынь» создан 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ВЛАДИМИРОМ ЯВОРИВСКИМ 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 smtClean="0"/>
              <a:t>в результате его корреспондентской работы на Чернобыльской АЭС во время аварии. Действие происходит в городке атомных энергетиков и в деревне </a:t>
            </a:r>
            <a:br>
              <a:rPr lang="ru-RU" sz="2800" b="1" dirty="0" smtClean="0"/>
            </a:br>
            <a:r>
              <a:rPr lang="ru-RU" sz="2800" b="1" dirty="0" smtClean="0"/>
              <a:t>в тридцати километровой зоне.</a:t>
            </a:r>
            <a:endParaRPr lang="ru-RU" sz="2800" b="1" dirty="0"/>
          </a:p>
        </p:txBody>
      </p:sp>
      <p:pic>
        <p:nvPicPr>
          <p:cNvPr id="7" name="Picture 10" descr="http://modstalker.ru/_ld/43/921553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86" y="71414"/>
            <a:ext cx="720000" cy="72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785794"/>
            <a:ext cx="81439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spc="50" dirty="0" smtClean="0">
                <a:ln w="12700" cmpd="sng">
                  <a:solidFill>
                    <a:srgbClr val="FFCC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«Художественные произведения о Чернобыльской катастрофе» </a:t>
            </a:r>
            <a:endParaRPr lang="ru-RU" sz="2100" b="1" spc="50" dirty="0">
              <a:ln w="12700" cmpd="sng">
                <a:solidFill>
                  <a:srgbClr val="FFCC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1202" name="Picture 2" descr="http://www.libex.ru/dimg/4523f.jpg"/>
          <p:cNvPicPr>
            <a:picLocks noChangeAspect="1" noChangeArrowheads="1"/>
          </p:cNvPicPr>
          <p:nvPr/>
        </p:nvPicPr>
        <p:blipFill>
          <a:blip r:embed="rId5"/>
          <a:srcRect l="5576" t="5022" r="2416" b="4575"/>
          <a:stretch>
            <a:fillRect/>
          </a:stretch>
        </p:blipFill>
        <p:spPr bwMode="auto">
          <a:xfrm>
            <a:off x="6801156" y="2000240"/>
            <a:ext cx="2200000" cy="360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 advTm="2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autoRev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120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s\bibl3\Documents\МА\работа\ВЫСТАВКИ\2015-2016\текущая\фон++.jpg"/>
          <p:cNvPicPr>
            <a:picLocks noChangeAspect="1" noChangeArrowheads="1"/>
          </p:cNvPicPr>
          <p:nvPr/>
        </p:nvPicPr>
        <p:blipFill>
          <a:blip r:embed="rId2"/>
          <a:srcRect b="4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/>
          <a:srcRect l="2343" t="19325" r="10156"/>
          <a:stretch>
            <a:fillRect/>
          </a:stretch>
        </p:blipFill>
        <p:spPr bwMode="auto">
          <a:xfrm>
            <a:off x="785786" y="142876"/>
            <a:ext cx="8286808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1671001"/>
            <a:ext cx="57864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Пронзительный роман знаменитой православной писательницы 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ЮЛИИ ВОЗНЕСЕНСКОЙ 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 smtClean="0"/>
              <a:t>«Звезда Чернобыль» рассказывает о судьбе трех сестер, чьи жизни перечеркнула Чернобыльская катастрофа, и о любви, которая побеждает страх, смерть и дает надежду на будущее.</a:t>
            </a:r>
            <a:endParaRPr lang="ru-RU" sz="2800" b="1" dirty="0"/>
          </a:p>
        </p:txBody>
      </p:sp>
      <p:pic>
        <p:nvPicPr>
          <p:cNvPr id="7" name="Picture 10" descr="http://modstalker.ru/_ld/43/921553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86" y="71414"/>
            <a:ext cx="720000" cy="72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785794"/>
            <a:ext cx="81439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spc="50" dirty="0" smtClean="0">
                <a:ln w="12700" cmpd="sng">
                  <a:solidFill>
                    <a:srgbClr val="FFCC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«Художественные произведения о Чернобыльской катастрофе» </a:t>
            </a:r>
            <a:endParaRPr lang="ru-RU" sz="2100" b="1" spc="50" dirty="0">
              <a:ln w="12700" cmpd="sng">
                <a:solidFill>
                  <a:srgbClr val="FFCC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0178" name="Picture 2" descr="http://olgwrfghg.pp.ua/main/pics/zvezda-4_5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1857364"/>
            <a:ext cx="2573775" cy="396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autoRev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017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s\bibl3\Documents\МА\работа\ВЫСТАВКИ\2015-2016\текущая\фон++.jpg"/>
          <p:cNvPicPr>
            <a:picLocks noChangeAspect="1" noChangeArrowheads="1"/>
          </p:cNvPicPr>
          <p:nvPr/>
        </p:nvPicPr>
        <p:blipFill>
          <a:blip r:embed="rId2"/>
          <a:srcRect b="4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/>
          <a:srcRect l="2343" t="19325" r="10156"/>
          <a:stretch>
            <a:fillRect/>
          </a:stretch>
        </p:blipFill>
        <p:spPr bwMode="auto">
          <a:xfrm>
            <a:off x="785786" y="142876"/>
            <a:ext cx="8286808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493117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26 апреля 1986 года ПРОИЗОШЕЛ ВЗРЫВ четвертого энергоблока </a:t>
            </a:r>
            <a:br>
              <a:rPr lang="ru-RU" sz="3200" b="1" dirty="0" smtClean="0"/>
            </a:br>
            <a:r>
              <a:rPr lang="ru-RU" sz="3200" b="1" dirty="0" smtClean="0"/>
              <a:t>Чернобыльской атомной электростанции</a:t>
            </a:r>
            <a:endParaRPr lang="ru-RU" sz="3200" b="1" dirty="0"/>
          </a:p>
        </p:txBody>
      </p:sp>
      <p:pic>
        <p:nvPicPr>
          <p:cNvPr id="7" name="Picture 10" descr="http://modstalker.ru/_ld/43/921553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86" y="65794"/>
            <a:ext cx="720000" cy="720000"/>
          </a:xfrm>
          <a:prstGeom prst="rect">
            <a:avLst/>
          </a:prstGeom>
          <a:noFill/>
        </p:spPr>
      </p:pic>
      <p:pic>
        <p:nvPicPr>
          <p:cNvPr id="23554" name="Picture 2" descr="http://cs622718.vk.me/u23001272/video/x_ec8ce09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928670"/>
            <a:ext cx="7040000" cy="39600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slow" advTm="20000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s\bibl3\Documents\МА\работа\ВЫСТАВКИ\2015-2016\текущая\фон++.jpg"/>
          <p:cNvPicPr>
            <a:picLocks noChangeAspect="1" noChangeArrowheads="1"/>
          </p:cNvPicPr>
          <p:nvPr/>
        </p:nvPicPr>
        <p:blipFill>
          <a:blip r:embed="rId2"/>
          <a:srcRect b="4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/>
          <a:srcRect l="2343" t="19325" r="10156"/>
          <a:stretch>
            <a:fillRect/>
          </a:stretch>
        </p:blipFill>
        <p:spPr bwMode="auto">
          <a:xfrm>
            <a:off x="785786" y="142876"/>
            <a:ext cx="8286808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1887574"/>
            <a:ext cx="60722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Книга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СВЕТЛАНЫ АЛЕКСИЕВИЧ </a:t>
            </a:r>
            <a:r>
              <a:rPr lang="ru-RU" sz="2800" b="1" dirty="0" smtClean="0"/>
              <a:t>целиком состоит </a:t>
            </a:r>
            <a:br>
              <a:rPr lang="ru-RU" sz="2800" b="1" dirty="0" smtClean="0"/>
            </a:br>
            <a:r>
              <a:rPr lang="ru-RU" sz="2800" b="1" dirty="0" smtClean="0"/>
              <a:t>из воспоминаний людей, </a:t>
            </a:r>
            <a:br>
              <a:rPr lang="ru-RU" sz="2800" b="1" dirty="0" smtClean="0"/>
            </a:br>
            <a:r>
              <a:rPr lang="ru-RU" sz="2800" b="1" dirty="0" smtClean="0"/>
              <a:t>которых эта трагедия задела непосредственно. </a:t>
            </a:r>
            <a:br>
              <a:rPr lang="ru-RU" sz="2800" b="1" dirty="0" smtClean="0"/>
            </a:br>
            <a:r>
              <a:rPr lang="ru-RU" sz="2800" b="1" dirty="0" smtClean="0"/>
              <a:t>Из-за этого и книга приобретает огромную ценность не только как литературное произведение, </a:t>
            </a:r>
            <a:br>
              <a:rPr lang="ru-RU" sz="2800" b="1" dirty="0" smtClean="0"/>
            </a:br>
            <a:r>
              <a:rPr lang="ru-RU" sz="2800" b="1" dirty="0" smtClean="0"/>
              <a:t>но и как исторический труд.</a:t>
            </a:r>
            <a:endParaRPr lang="ru-RU" sz="2800" b="1" dirty="0"/>
          </a:p>
        </p:txBody>
      </p:sp>
      <p:pic>
        <p:nvPicPr>
          <p:cNvPr id="7" name="Picture 10" descr="http://modstalker.ru/_ld/43/921553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86" y="71414"/>
            <a:ext cx="720000" cy="72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785794"/>
            <a:ext cx="81439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spc="50" dirty="0" smtClean="0">
                <a:ln w="12700" cmpd="sng">
                  <a:solidFill>
                    <a:srgbClr val="FFCC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«Художественные произведения о Чернобыльской катастрофе» </a:t>
            </a:r>
            <a:endParaRPr lang="ru-RU" sz="2100" b="1" spc="50" dirty="0">
              <a:ln w="12700" cmpd="sng">
                <a:solidFill>
                  <a:srgbClr val="FFCC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 descr="http://www.muz-tracker.net/images/451347.jpg"/>
          <p:cNvPicPr>
            <a:picLocks noChangeAspect="1" noChangeArrowheads="1"/>
          </p:cNvPicPr>
          <p:nvPr/>
        </p:nvPicPr>
        <p:blipFill>
          <a:blip r:embed="rId5"/>
          <a:srcRect l="12857"/>
          <a:stretch>
            <a:fillRect/>
          </a:stretch>
        </p:blipFill>
        <p:spPr bwMode="auto">
          <a:xfrm>
            <a:off x="6286512" y="1857364"/>
            <a:ext cx="2637115" cy="396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 advTm="2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autoRev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s\bibl3\Documents\МА\работа\ВЫСТАВКИ\2015-2016\текущая\фон++.jpg"/>
          <p:cNvPicPr>
            <a:picLocks noChangeAspect="1" noChangeArrowheads="1"/>
          </p:cNvPicPr>
          <p:nvPr/>
        </p:nvPicPr>
        <p:blipFill>
          <a:blip r:embed="rId2"/>
          <a:srcRect b="4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2" name="Picture 4" descr="http://www.rahvaraamat.ee/images/products/000/075/756/thumbnails/view/d61babd01a1084772e1c2c1dbf58376057abec35/%D1%87%D0%B5%D1%80%D0%BD%D0%BE%D0%B1%D1%8B%D0%BB%D1%8C-%D0%B1%D0%BE%D0%BB%D1%8C%D1%88%D0%B0%D1%8F-%D0%BB%D0%BE%D0%B6%D1%8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714620"/>
            <a:ext cx="2512086" cy="3600000"/>
          </a:xfrm>
          <a:prstGeom prst="rect">
            <a:avLst/>
          </a:prstGeom>
          <a:noFill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4"/>
          <a:srcRect l="2343" t="19325" r="10156"/>
          <a:stretch>
            <a:fillRect/>
          </a:stretch>
        </p:blipFill>
        <p:spPr bwMode="auto">
          <a:xfrm>
            <a:off x="785786" y="142876"/>
            <a:ext cx="8286808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1671001"/>
            <a:ext cx="48577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Для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АЛЛЫ ЯРОШИНСКОЙ </a:t>
            </a:r>
            <a:r>
              <a:rPr lang="ru-RU" sz="2800" b="1" dirty="0" smtClean="0"/>
              <a:t>чернобыльская тема стала главной в жизни. </a:t>
            </a:r>
            <a:br>
              <a:rPr lang="ru-RU" sz="2800" b="1" dirty="0" smtClean="0"/>
            </a:br>
            <a:r>
              <a:rPr lang="ru-RU" sz="2800" b="1" dirty="0" smtClean="0"/>
              <a:t>Она ездила по зараженным селам, говорила </a:t>
            </a:r>
            <a:br>
              <a:rPr lang="ru-RU" sz="2800" b="1" dirty="0" smtClean="0"/>
            </a:br>
            <a:r>
              <a:rPr lang="ru-RU" sz="2800" b="1" dirty="0" smtClean="0"/>
              <a:t>с пострадавшими, неоднократно встречалась </a:t>
            </a:r>
            <a:br>
              <a:rPr lang="ru-RU" sz="2800" b="1" dirty="0" smtClean="0"/>
            </a:br>
            <a:r>
              <a:rPr lang="ru-RU" sz="2800" b="1" dirty="0" smtClean="0"/>
              <a:t>с ликвидаторами, </a:t>
            </a:r>
            <a:br>
              <a:rPr lang="ru-RU" sz="2800" b="1" dirty="0" smtClean="0"/>
            </a:br>
            <a:r>
              <a:rPr lang="ru-RU" sz="2800" b="1" dirty="0" smtClean="0"/>
              <a:t>добывала различные "закрытые" материалы…</a:t>
            </a:r>
            <a:endParaRPr lang="ru-RU" sz="2800" b="1" dirty="0"/>
          </a:p>
        </p:txBody>
      </p:sp>
      <p:pic>
        <p:nvPicPr>
          <p:cNvPr id="7" name="Picture 10" descr="http://modstalker.ru/_ld/43/9215537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86" y="71414"/>
            <a:ext cx="720000" cy="72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785794"/>
            <a:ext cx="81439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spc="50" dirty="0" smtClean="0">
                <a:ln w="12700" cmpd="sng">
                  <a:solidFill>
                    <a:srgbClr val="FFCC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«Художественные произведения о Чернобыльской катастрофе» </a:t>
            </a:r>
            <a:endParaRPr lang="ru-RU" sz="2100" b="1" spc="50" dirty="0">
              <a:ln w="12700" cmpd="sng">
                <a:solidFill>
                  <a:srgbClr val="FFCC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7890" name="Picture 2" descr="http://edu.znate.ru/tw_files2/urls_1/59/d-58998/58998_html_m137e579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1285860"/>
            <a:ext cx="2283292" cy="360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s\bibl3\Documents\МА\работа\ВЫСТАВКИ\2015-2016\текущая\фон++.jpg"/>
          <p:cNvPicPr>
            <a:picLocks noChangeAspect="1" noChangeArrowheads="1"/>
          </p:cNvPicPr>
          <p:nvPr/>
        </p:nvPicPr>
        <p:blipFill>
          <a:blip r:embed="rId2"/>
          <a:srcRect b="4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/>
          <a:srcRect l="2343" t="19325" r="10156"/>
          <a:stretch>
            <a:fillRect/>
          </a:stretch>
        </p:blipFill>
        <p:spPr bwMode="auto">
          <a:xfrm>
            <a:off x="785786" y="142876"/>
            <a:ext cx="8286808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76" y="4182627"/>
            <a:ext cx="8858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 2007 была выпущена компьютерная игра «S.T.A.L.K.E.R.», которая позаимствовала идею Стругацких об аномалиях, </a:t>
            </a:r>
            <a:r>
              <a:rPr lang="ru-RU" sz="2800" b="1" dirty="0" err="1" smtClean="0"/>
              <a:t>сталкерах</a:t>
            </a:r>
            <a:r>
              <a:rPr lang="ru-RU" sz="2800" b="1" dirty="0" smtClean="0"/>
              <a:t>, артефактах </a:t>
            </a:r>
            <a:br>
              <a:rPr lang="ru-RU" sz="2800" b="1" dirty="0" smtClean="0"/>
            </a:br>
            <a:r>
              <a:rPr lang="ru-RU" sz="2800" b="1" dirty="0" smtClean="0"/>
              <a:t>и привязала ее к более реальному событию - взрыву чернобыльской АЭС, добавив собственные идеи.</a:t>
            </a:r>
          </a:p>
        </p:txBody>
      </p:sp>
      <p:pic>
        <p:nvPicPr>
          <p:cNvPr id="7" name="Picture 10" descr="http://modstalker.ru/_ld/43/921553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86" y="71414"/>
            <a:ext cx="720000" cy="72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785794"/>
            <a:ext cx="81439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spc="50" dirty="0" smtClean="0">
                <a:ln w="12700" cmpd="sng">
                  <a:solidFill>
                    <a:srgbClr val="FFCC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«Чернобыльская катастрофа - основа для компьютерной игры» </a:t>
            </a:r>
            <a:endParaRPr lang="ru-RU" sz="2100" b="1" spc="50" dirty="0">
              <a:ln w="12700" cmpd="sng">
                <a:solidFill>
                  <a:srgbClr val="FFCC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3014" name="Picture 6" descr="http://pogon.ucoz.ua/_ph/3/4153253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3702" y="1117694"/>
            <a:ext cx="4050000" cy="3240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 advTm="2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s\bibl3\Documents\МА\работа\ВЫСТАВКИ\2015-2016\текущая\фон++.jpg"/>
          <p:cNvPicPr>
            <a:picLocks noChangeAspect="1" noChangeArrowheads="1"/>
          </p:cNvPicPr>
          <p:nvPr/>
        </p:nvPicPr>
        <p:blipFill>
          <a:blip r:embed="rId2"/>
          <a:srcRect b="4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/>
          <a:srcRect l="2343" t="19325" r="10156"/>
          <a:stretch>
            <a:fillRect/>
          </a:stretch>
        </p:blipFill>
        <p:spPr bwMode="auto">
          <a:xfrm>
            <a:off x="785786" y="142876"/>
            <a:ext cx="8286808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 descr="http://modstalker.ru/_ld/43/921553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86" y="71414"/>
            <a:ext cx="720000" cy="72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785794"/>
            <a:ext cx="81439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spc="50" dirty="0" smtClean="0">
                <a:ln w="12700" cmpd="sng">
                  <a:solidFill>
                    <a:srgbClr val="FFCC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«Фантастические художественные произведения» </a:t>
            </a:r>
            <a:endParaRPr lang="ru-RU" sz="2100" b="1" spc="50" dirty="0">
              <a:ln w="12700" cmpd="sng">
                <a:solidFill>
                  <a:srgbClr val="FFCC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1986" name="Picture 2" descr="http://img.gsc-fan.com/storage/u/o_4fdf52dc399f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066" y="2686520"/>
            <a:ext cx="4800000" cy="3600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143504" y="2714620"/>
            <a:ext cx="38576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Действие большинства книг происходит </a:t>
            </a:r>
            <a:br>
              <a:rPr lang="ru-RU" sz="2800" b="1" dirty="0" smtClean="0"/>
            </a:br>
            <a:r>
              <a:rPr lang="ru-RU" sz="2800" b="1" dirty="0" smtClean="0"/>
              <a:t>в альтернативной реальности </a:t>
            </a:r>
            <a:br>
              <a:rPr lang="ru-RU" sz="2800" b="1" dirty="0" smtClean="0"/>
            </a:br>
            <a:r>
              <a:rPr lang="ru-RU" sz="2800" b="1" dirty="0" smtClean="0"/>
              <a:t>в Чернобыльской </a:t>
            </a:r>
            <a:br>
              <a:rPr lang="ru-RU" sz="2800" b="1" dirty="0" smtClean="0"/>
            </a:br>
            <a:r>
              <a:rPr lang="ru-RU" sz="2800" b="1" dirty="0" smtClean="0"/>
              <a:t>зоне отчуждения </a:t>
            </a:r>
            <a:br>
              <a:rPr lang="ru-RU" sz="2800" b="1" dirty="0" smtClean="0"/>
            </a:br>
            <a:r>
              <a:rPr lang="ru-RU" sz="2800" b="1" dirty="0" smtClean="0"/>
              <a:t>после вымышленной катастрофы.  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382990"/>
            <a:ext cx="8858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Вселенная «S.T.A.L.K.E.R.» настолько понравилась многим, что современные писатели-фантасты начали писать о приключениях </a:t>
            </a:r>
            <a:r>
              <a:rPr lang="ru-RU" sz="2800" b="1" dirty="0" err="1" smtClean="0"/>
              <a:t>сталкеров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</p:cSld>
  <p:clrMapOvr>
    <a:masterClrMapping/>
  </p:clrMapOvr>
  <p:transition spd="slow" advTm="2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s\bibl3\Documents\МА\работа\ВЫСТАВКИ\2015-2016\текущая\фон++.jpg"/>
          <p:cNvPicPr>
            <a:picLocks noChangeAspect="1" noChangeArrowheads="1"/>
          </p:cNvPicPr>
          <p:nvPr/>
        </p:nvPicPr>
        <p:blipFill>
          <a:blip r:embed="rId2"/>
          <a:srcRect b="4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/>
          <a:srcRect l="2343" t="19325" r="10156"/>
          <a:stretch>
            <a:fillRect/>
          </a:stretch>
        </p:blipFill>
        <p:spPr bwMode="auto">
          <a:xfrm>
            <a:off x="785786" y="142876"/>
            <a:ext cx="8286808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1599563"/>
            <a:ext cx="6000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Путеводитель </a:t>
            </a:r>
            <a:br>
              <a:rPr lang="ru-RU" sz="2800" b="1" dirty="0" smtClean="0"/>
            </a:br>
            <a:r>
              <a:rPr lang="ru-RU" sz="2800" b="1" dirty="0" smtClean="0"/>
              <a:t>по местам аварии на ЧАЭС 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АРТУРА ШИГАПОВА 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 smtClean="0"/>
              <a:t>не совсем из серии «S.T.A.L.K.E.R.», а точнее совсем не из этой серии! </a:t>
            </a:r>
            <a:br>
              <a:rPr lang="ru-RU" sz="2800" b="1" dirty="0" smtClean="0"/>
            </a:br>
            <a:r>
              <a:rPr lang="ru-RU" sz="2800" b="1" dirty="0" smtClean="0"/>
              <a:t>«Реальный мир </a:t>
            </a:r>
            <a:r>
              <a:rPr lang="ru-RU" sz="2800" b="1" dirty="0" err="1" smtClean="0"/>
              <a:t>сталкеров</a:t>
            </a:r>
            <a:r>
              <a:rPr lang="ru-RU" sz="2800" b="1" dirty="0" smtClean="0"/>
              <a:t>» – следует читать как</a:t>
            </a:r>
            <a:br>
              <a:rPr lang="ru-RU" sz="2800" b="1" dirty="0" smtClean="0"/>
            </a:br>
            <a:r>
              <a:rPr lang="ru-RU" sz="2800" b="1" dirty="0" smtClean="0"/>
              <a:t> «Реальный мир </a:t>
            </a:r>
            <a:r>
              <a:rPr lang="ru-RU" sz="2800" b="1" strike="sngStrike" dirty="0" err="1" smtClean="0"/>
              <a:t>сталкеров</a:t>
            </a:r>
            <a:r>
              <a:rPr lang="ru-RU" sz="2800" b="1" dirty="0" smtClean="0"/>
              <a:t>». </a:t>
            </a:r>
            <a:br>
              <a:rPr lang="ru-RU" sz="2800" b="1" dirty="0" smtClean="0"/>
            </a:br>
            <a:r>
              <a:rPr lang="ru-RU" sz="2800" b="1" dirty="0" smtClean="0"/>
              <a:t>А слово «зона» - понимать, только как «зона отчуждения».</a:t>
            </a:r>
            <a:endParaRPr lang="ru-RU" sz="2800" b="1" dirty="0"/>
          </a:p>
        </p:txBody>
      </p:sp>
      <p:pic>
        <p:nvPicPr>
          <p:cNvPr id="7" name="Picture 10" descr="http://modstalker.ru/_ld/43/921553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86" y="71414"/>
            <a:ext cx="720000" cy="72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785794"/>
            <a:ext cx="81439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spc="50" dirty="0" smtClean="0">
                <a:ln w="12700" cmpd="sng">
                  <a:solidFill>
                    <a:srgbClr val="FFCC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«Художественные произведения о Чернобыльской катастрофе» </a:t>
            </a:r>
            <a:endParaRPr lang="ru-RU" sz="2100" b="1" spc="50" dirty="0">
              <a:ln w="12700" cmpd="sng">
                <a:solidFill>
                  <a:srgbClr val="FFCC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 descr="http://www.soyzkanc.ru/images/stories/virtuemart/product/319982.jpg"/>
          <p:cNvPicPr>
            <a:picLocks noChangeAspect="1" noChangeArrowheads="1"/>
          </p:cNvPicPr>
          <p:nvPr/>
        </p:nvPicPr>
        <p:blipFill>
          <a:blip r:embed="rId5">
            <a:lum contrast="-20000"/>
          </a:blip>
          <a:srcRect/>
          <a:stretch>
            <a:fillRect/>
          </a:stretch>
        </p:blipFill>
        <p:spPr bwMode="auto">
          <a:xfrm>
            <a:off x="6357950" y="1785926"/>
            <a:ext cx="2547793" cy="3960000"/>
          </a:xfrm>
          <a:prstGeom prst="rect">
            <a:avLst/>
          </a:prstGeom>
          <a:noFill/>
          <a:scene3d>
            <a:camera prst="orthographicFront"/>
            <a:lightRig rig="glow" dir="t"/>
          </a:scene3d>
          <a:sp3d>
            <a:bevelT/>
            <a:bevelB/>
          </a:sp3d>
        </p:spPr>
      </p:pic>
    </p:spTree>
  </p:cSld>
  <p:clrMapOvr>
    <a:masterClrMapping/>
  </p:clrMapOvr>
  <p:transition spd="slow" advTm="2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autoRev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s\bibl3\Documents\МА\работа\ВЫСТАВКИ\2015-2016\текущая\фон++.jpg"/>
          <p:cNvPicPr>
            <a:picLocks noChangeAspect="1" noChangeArrowheads="1"/>
          </p:cNvPicPr>
          <p:nvPr/>
        </p:nvPicPr>
        <p:blipFill>
          <a:blip r:embed="rId2"/>
          <a:srcRect b="4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/>
          <a:srcRect l="2343" t="19325" r="10156"/>
          <a:stretch>
            <a:fillRect/>
          </a:stretch>
        </p:blipFill>
        <p:spPr bwMode="auto">
          <a:xfrm>
            <a:off x="785786" y="142876"/>
            <a:ext cx="8286808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1571612"/>
            <a:ext cx="60007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Эта книга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СЕРГЕЯ МИРНОГО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о победителях Чернобыля.</a:t>
            </a:r>
          </a:p>
          <a:p>
            <a:pPr algn="ctr"/>
            <a:r>
              <a:rPr lang="ru-RU" sz="2800" b="1" dirty="0" smtClean="0"/>
              <a:t>О радиационных разведчиках, </a:t>
            </a:r>
            <a:br>
              <a:rPr lang="ru-RU" sz="2800" b="1" dirty="0" smtClean="0"/>
            </a:br>
            <a:r>
              <a:rPr lang="ru-RU" sz="2800" b="1" dirty="0" smtClean="0"/>
              <a:t>их комических и драматических приключениях в зоне вокруг взорвавшегося чернобыльского реактора в 1986 году. Герои романа и Чернобыля выходят из этих испытаний с юмором, достоинством и новым знанием — взвешенным </a:t>
            </a:r>
            <a:br>
              <a:rPr lang="ru-RU" sz="2800" b="1" dirty="0" smtClean="0"/>
            </a:br>
            <a:r>
              <a:rPr lang="ru-RU" sz="2800" b="1" dirty="0" smtClean="0"/>
              <a:t>и неожиданно оптимистичным.</a:t>
            </a:r>
            <a:endParaRPr lang="ru-RU" sz="2800" b="1" dirty="0"/>
          </a:p>
        </p:txBody>
      </p:sp>
      <p:pic>
        <p:nvPicPr>
          <p:cNvPr id="7" name="Picture 10" descr="http://modstalker.ru/_ld/43/921553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86" y="71414"/>
            <a:ext cx="720000" cy="72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785794"/>
            <a:ext cx="81439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spc="50" dirty="0" smtClean="0">
                <a:ln w="12700" cmpd="sng">
                  <a:solidFill>
                    <a:srgbClr val="FFCC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«Художественные произведения о Чернобыльской катастрофе» </a:t>
            </a:r>
            <a:endParaRPr lang="ru-RU" sz="2100" b="1" spc="50" dirty="0">
              <a:ln w="12700" cmpd="sng">
                <a:solidFill>
                  <a:srgbClr val="FFCC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8" name="Picture 4" descr="https://i.livelib.ru/boocover/1000448032/l/728e/Sergej_Mirnyj__Zhivaya_sila._Dnevnik_likvidator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7425" y="1785926"/>
            <a:ext cx="2522293" cy="396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6" presetClass="emph" presetSubtype="0" autoRev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s\bibl3\Documents\МА\работа\ВЫСТАВКИ\2015-2016\текущая\фон++.jpg"/>
          <p:cNvPicPr>
            <a:picLocks noChangeAspect="1" noChangeArrowheads="1"/>
          </p:cNvPicPr>
          <p:nvPr/>
        </p:nvPicPr>
        <p:blipFill>
          <a:blip r:embed="rId2"/>
          <a:srcRect b="4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/>
          <a:srcRect l="2343" t="19325" r="10156"/>
          <a:stretch>
            <a:fillRect/>
          </a:stretch>
        </p:blipFill>
        <p:spPr bwMode="auto">
          <a:xfrm>
            <a:off x="785786" y="142876"/>
            <a:ext cx="8286808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1599563"/>
            <a:ext cx="60007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Реальный мир </a:t>
            </a:r>
            <a:br>
              <a:rPr lang="ru-RU" sz="2800" b="1" dirty="0" smtClean="0"/>
            </a:br>
            <a:r>
              <a:rPr lang="ru-RU" sz="2800" b="1" dirty="0" smtClean="0"/>
              <a:t>без прикрас сенсационно интереснее придуманного. </a:t>
            </a:r>
            <a:br>
              <a:rPr lang="ru-RU" sz="2800" b="1" dirty="0" smtClean="0"/>
            </a:br>
            <a:r>
              <a:rPr lang="ru-RU" sz="2800" b="1" dirty="0" smtClean="0"/>
              <a:t>Авторы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СЕРГЕЙ ПАСКЕВИЧ</a:t>
            </a:r>
            <a:r>
              <a:rPr lang="ru-RU" sz="2800" b="1" dirty="0" smtClean="0"/>
              <a:t>, 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ДЕНИС ВИШНЕВСКИЙ</a:t>
            </a:r>
            <a:r>
              <a:rPr lang="ru-RU" sz="2800" b="1" dirty="0" smtClean="0"/>
              <a:t>, </a:t>
            </a:r>
            <a:br>
              <a:rPr lang="ru-RU" sz="2800" b="1" dirty="0" smtClean="0"/>
            </a:br>
            <a:r>
              <a:rPr lang="ru-RU" sz="2800" b="1" dirty="0" smtClean="0"/>
              <a:t>постоянно живущие в Чернобыле </a:t>
            </a:r>
            <a:br>
              <a:rPr lang="ru-RU" sz="2800" b="1" dirty="0" smtClean="0"/>
            </a:br>
            <a:r>
              <a:rPr lang="ru-RU" sz="2800" b="1" dirty="0" smtClean="0"/>
              <a:t>и изучающие природу происходящих в нём явлений, раскрывают перед нами грани аномальной зоны </a:t>
            </a:r>
            <a:br>
              <a:rPr lang="ru-RU" sz="2800" b="1" dirty="0" smtClean="0"/>
            </a:br>
            <a:r>
              <a:rPr lang="ru-RU" sz="2800" b="1" dirty="0" smtClean="0"/>
              <a:t>с совершенно нового угла.</a:t>
            </a:r>
            <a:endParaRPr lang="ru-RU" sz="2800" b="1" dirty="0"/>
          </a:p>
        </p:txBody>
      </p:sp>
      <p:pic>
        <p:nvPicPr>
          <p:cNvPr id="7" name="Picture 10" descr="http://modstalker.ru/_ld/43/921553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86" y="71414"/>
            <a:ext cx="720000" cy="72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785794"/>
            <a:ext cx="81439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spc="50" dirty="0" smtClean="0">
                <a:ln w="12700" cmpd="sng">
                  <a:solidFill>
                    <a:srgbClr val="FFCC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«Художественные произведения о Чернобыльской катастрофе» </a:t>
            </a:r>
            <a:endParaRPr lang="ru-RU" sz="2100" b="1" spc="50" dirty="0">
              <a:ln w="12700" cmpd="sng">
                <a:solidFill>
                  <a:srgbClr val="FFCC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0962" name="Picture 2" descr="http://knigosfera.com.ua/upload/product/72/57/45772-chyernobyl-ryealnyy-m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755016"/>
            <a:ext cx="2512736" cy="396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autoRev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096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bibl3\Documents\МА\работа\ВЫСТАВКИ\2015-2016\текущая\фон++.jpg"/>
          <p:cNvPicPr>
            <a:picLocks noChangeAspect="1" noChangeArrowheads="1"/>
          </p:cNvPicPr>
          <p:nvPr/>
        </p:nvPicPr>
        <p:blipFill>
          <a:blip r:embed="rId2"/>
          <a:srcRect b="4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/>
          <a:srcRect l="2343" t="19325" r="10156"/>
          <a:stretch>
            <a:fillRect/>
          </a:stretch>
        </p:blipFill>
        <p:spPr bwMode="auto">
          <a:xfrm>
            <a:off x="785786" y="142876"/>
            <a:ext cx="8286808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 descr="http://modstalker.ru/_ld/43/921553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86" y="71414"/>
            <a:ext cx="720000" cy="72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857620" y="1071546"/>
            <a:ext cx="5072098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FFCC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Источники:</a:t>
            </a:r>
            <a:endParaRPr lang="ru-RU" sz="2100" b="1" spc="50" dirty="0" smtClean="0">
              <a:ln w="12700" cmpd="sng">
                <a:solidFill>
                  <a:srgbClr val="FFCC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268288" indent="-268288" algn="ctr"/>
            <a:endParaRPr lang="ru-RU" sz="800" dirty="0" smtClean="0">
              <a:hlinkClick r:id="rId5"/>
            </a:endParaRPr>
          </a:p>
          <a:p>
            <a:pPr marL="268288" indent="-268288">
              <a:buFont typeface="Wingdings" pitchFamily="2" charset="2"/>
              <a:buChar char="q"/>
            </a:pPr>
            <a:r>
              <a:rPr lang="en-US" sz="1200" dirty="0" smtClean="0">
                <a:hlinkClick r:id="rId5"/>
              </a:rPr>
              <a:t>http://chnpp.gov.ua/ru/home</a:t>
            </a:r>
            <a:endParaRPr lang="ru-RU" sz="1200" dirty="0" smtClean="0"/>
          </a:p>
          <a:p>
            <a:pPr marL="268288" indent="-268288">
              <a:buFont typeface="Wingdings" pitchFamily="2" charset="2"/>
              <a:buChar char="q"/>
            </a:pPr>
            <a:r>
              <a:rPr lang="en-US" sz="1200" dirty="0" smtClean="0">
                <a:hlinkClick r:id="rId6"/>
              </a:rPr>
              <a:t>http://chornobyl.ru/</a:t>
            </a:r>
            <a:endParaRPr lang="ru-RU" sz="1200" dirty="0" smtClean="0"/>
          </a:p>
          <a:p>
            <a:pPr marL="268288" indent="-268288">
              <a:buFont typeface="Wingdings" pitchFamily="2" charset="2"/>
              <a:buChar char="q"/>
            </a:pPr>
            <a:r>
              <a:rPr lang="en-US" sz="1200" dirty="0" smtClean="0">
                <a:hlinkClick r:id="rId7"/>
              </a:rPr>
              <a:t>http://pripyat.com/news</a:t>
            </a:r>
            <a:endParaRPr lang="ru-RU" sz="1200" dirty="0" smtClean="0"/>
          </a:p>
          <a:p>
            <a:pPr marL="268288" indent="-268288">
              <a:buFont typeface="Wingdings" pitchFamily="2" charset="2"/>
              <a:buChar char="q"/>
            </a:pPr>
            <a:r>
              <a:rPr lang="ru-RU" sz="1200" dirty="0" smtClean="0"/>
              <a:t>Памятник жертвам радиационных катастроф, аварий и испытаний ядерного оружия в Новосибирске </a:t>
            </a:r>
            <a:r>
              <a:rPr lang="en-US" sz="1200" dirty="0" smtClean="0">
                <a:hlinkClick r:id="rId8"/>
              </a:rPr>
              <a:t>http://novosibirsk.souzchernobyl.ru/</a:t>
            </a:r>
            <a:endParaRPr lang="ru-RU" sz="1200" dirty="0" smtClean="0"/>
          </a:p>
          <a:p>
            <a:pPr marL="268288" indent="-268288">
              <a:buFont typeface="Wingdings" pitchFamily="2" charset="2"/>
              <a:buChar char="q"/>
            </a:pPr>
            <a:r>
              <a:rPr lang="ru-RU" sz="1200" dirty="0" smtClean="0"/>
              <a:t>Знак 30 лет со дня аварии на Чернобыльской АЭС </a:t>
            </a:r>
            <a:r>
              <a:rPr lang="en-US" sz="1200" dirty="0" smtClean="0">
                <a:hlinkClick r:id="rId9"/>
              </a:rPr>
              <a:t>http://znaks.ru/catalog/531/</a:t>
            </a:r>
            <a:r>
              <a:rPr lang="ru-RU" sz="1200" dirty="0" smtClean="0"/>
              <a:t> </a:t>
            </a:r>
          </a:p>
          <a:p>
            <a:pPr marL="268288" indent="-268288">
              <a:buFont typeface="Wingdings" pitchFamily="2" charset="2"/>
              <a:buChar char="q"/>
            </a:pPr>
            <a:r>
              <a:rPr lang="ru-RU" sz="1200" dirty="0" smtClean="0"/>
              <a:t>Новый саркофаг «Арка» </a:t>
            </a:r>
            <a:r>
              <a:rPr lang="en-US" sz="1200" dirty="0" smtClean="0">
                <a:hlinkClick r:id="rId10"/>
              </a:rPr>
              <a:t>http://ecotechnica.com.ua/stati/663-istoriya-sarkofaga-chaes-kak-ustranyayutsya-posledstviya-tekhnogennoj-katastrofy-mirnogo-atoma.html</a:t>
            </a:r>
            <a:r>
              <a:rPr lang="ru-RU" sz="1200" dirty="0" smtClean="0"/>
              <a:t> </a:t>
            </a:r>
          </a:p>
          <a:p>
            <a:pPr marL="268288" indent="-268288">
              <a:buFont typeface="Wingdings" pitchFamily="2" charset="2"/>
              <a:buChar char="q"/>
            </a:pPr>
            <a:r>
              <a:rPr lang="ru-RU" sz="1200" dirty="0" smtClean="0"/>
              <a:t>Саркофаг 1986 года </a:t>
            </a:r>
            <a:r>
              <a:rPr lang="en-US" sz="1200" dirty="0" smtClean="0">
                <a:hlinkClick r:id="rId11"/>
              </a:rPr>
              <a:t>http://people-of-chernobyl.ru/sarkofag-chaes/sarkofag-1986-goda</a:t>
            </a:r>
            <a:r>
              <a:rPr lang="ru-RU" sz="1200" dirty="0" smtClean="0"/>
              <a:t> </a:t>
            </a:r>
          </a:p>
          <a:p>
            <a:pPr marL="268288" indent="-268288">
              <a:buFont typeface="Wingdings" pitchFamily="2" charset="2"/>
              <a:buChar char="q"/>
            </a:pPr>
            <a:r>
              <a:rPr lang="ru-RU" sz="1200" dirty="0" smtClean="0"/>
              <a:t>Панорамная открытка – основа для 25-го слайда </a:t>
            </a:r>
            <a:r>
              <a:rPr lang="en-US" sz="1200" dirty="0" smtClean="0">
                <a:hlinkClick r:id="rId12"/>
              </a:rPr>
              <a:t>http://boombob.ru/download.php?id=98072&amp;num=12</a:t>
            </a:r>
            <a:r>
              <a:rPr lang="ru-RU" sz="1200" dirty="0" smtClean="0"/>
              <a:t> </a:t>
            </a:r>
          </a:p>
          <a:p>
            <a:pPr marL="268288" indent="-268288">
              <a:buFont typeface="Wingdings" pitchFamily="2" charset="2"/>
              <a:buChar char="q"/>
            </a:pPr>
            <a:r>
              <a:rPr lang="ru-RU" sz="1200" dirty="0" smtClean="0"/>
              <a:t>Фото книг для 21-го слайда </a:t>
            </a:r>
            <a:r>
              <a:rPr lang="en-US" sz="1200" dirty="0" smtClean="0">
                <a:hlinkClick r:id="rId13"/>
              </a:rPr>
              <a:t>http://guravl-v-krasnoy-knige.ru/%D0%B1%D0%BE%D1%80%D0%BB%D0%B0%D0%BD%D0%B4-%D0%BA%D0%BD%D0%B8%D0%B3%D0%B8-%D1%81%D1%82%D0%B0%D0%BB%D0%BA%D0%B5%D1%80/</a:t>
            </a:r>
            <a:r>
              <a:rPr lang="ru-RU" sz="1200" dirty="0" smtClean="0"/>
              <a:t> </a:t>
            </a:r>
          </a:p>
          <a:p>
            <a:pPr marL="268288" indent="-268288">
              <a:buFont typeface="Wingdings" pitchFamily="2" charset="2"/>
              <a:buChar char="q"/>
            </a:pPr>
            <a:r>
              <a:rPr lang="en-US" sz="1200" dirty="0" smtClean="0">
                <a:hlinkClick r:id="rId14"/>
              </a:rPr>
              <a:t>https://www.livelib.ru/tag/</a:t>
            </a:r>
            <a:r>
              <a:rPr lang="ru-RU" sz="1200" dirty="0" smtClean="0">
                <a:hlinkClick r:id="rId14"/>
              </a:rPr>
              <a:t>чернобыль/~2</a:t>
            </a:r>
            <a:r>
              <a:rPr lang="ru-RU" sz="1200" dirty="0" smtClean="0"/>
              <a:t> </a:t>
            </a:r>
          </a:p>
          <a:p>
            <a:pPr marL="268288" indent="-268288">
              <a:buFont typeface="Wingdings" pitchFamily="2" charset="2"/>
              <a:buChar char="q"/>
            </a:pPr>
            <a:r>
              <a:rPr lang="en-US" sz="1200" dirty="0" smtClean="0">
                <a:hlinkClick r:id="rId15"/>
              </a:rPr>
              <a:t>http://chernobil.inf.ua/books.html</a:t>
            </a:r>
            <a:endParaRPr lang="ru-RU" sz="1200" dirty="0" smtClean="0"/>
          </a:p>
          <a:p>
            <a:pPr marL="268288" indent="-268288">
              <a:buFont typeface="Wingdings" pitchFamily="2" charset="2"/>
              <a:buChar char="q"/>
            </a:pPr>
            <a:r>
              <a:rPr lang="ru-RU" sz="1200" dirty="0" smtClean="0"/>
              <a:t>Рисунок Найденовой Е. </a:t>
            </a:r>
            <a:r>
              <a:rPr lang="en-US" sz="1200" dirty="0" smtClean="0">
                <a:hlinkClick r:id="rId16"/>
              </a:rPr>
              <a:t>http://mila-krasnokuts.narod.ru/photo/tvorcheskie_raboty_detej/raboty_uchenikov/najdenova_ekaterina_chernobyl_bol_zemli/7-0-96</a:t>
            </a:r>
            <a:r>
              <a:rPr lang="ru-RU" sz="1200" dirty="0" smtClean="0"/>
              <a:t>  </a:t>
            </a:r>
          </a:p>
        </p:txBody>
      </p:sp>
      <p:pic>
        <p:nvPicPr>
          <p:cNvPr id="4100" name="Picture 4" descr="http://mila-krasnokuts.narod.ru/photo305.jpg"/>
          <p:cNvPicPr>
            <a:picLocks noChangeAspect="1" noChangeArrowheads="1"/>
          </p:cNvPicPr>
          <p:nvPr/>
        </p:nvPicPr>
        <p:blipFill>
          <a:blip r:embed="rId17"/>
          <a:srcRect l="4105" t="2835" r="3538" b="3615"/>
          <a:stretch>
            <a:fillRect/>
          </a:stretch>
        </p:blipFill>
        <p:spPr bwMode="auto">
          <a:xfrm>
            <a:off x="214282" y="857232"/>
            <a:ext cx="3510000" cy="514800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14282" y="6060064"/>
            <a:ext cx="35100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Рисунок Екатерины Найденовой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5929330"/>
            <a:ext cx="328611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FFCC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Виртуальную выставку подготовила </a:t>
            </a:r>
          </a:p>
          <a:p>
            <a:pPr algn="ctr">
              <a:defRPr/>
            </a:pP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FFCC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Ганихина М.А., педагог-библиотекарь</a:t>
            </a:r>
            <a:endPara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FFCC0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0000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s\bibl3\Documents\МА\работа\ВЫСТАВКИ\2015-2016\текущая\фон++.jpg"/>
          <p:cNvPicPr>
            <a:picLocks noChangeAspect="1" noChangeArrowheads="1"/>
          </p:cNvPicPr>
          <p:nvPr/>
        </p:nvPicPr>
        <p:blipFill>
          <a:blip r:embed="rId2"/>
          <a:srcRect b="4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/>
          <a:srcRect l="2343" t="19325" r="10156"/>
          <a:stretch>
            <a:fillRect/>
          </a:stretch>
        </p:blipFill>
        <p:spPr bwMode="auto">
          <a:xfrm>
            <a:off x="785786" y="142876"/>
            <a:ext cx="8286808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00562" y="1142984"/>
            <a:ext cx="45005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Чернобыльская АЭС расположена </a:t>
            </a:r>
            <a:br>
              <a:rPr lang="ru-RU" sz="3200" b="1" dirty="0" smtClean="0"/>
            </a:br>
            <a:r>
              <a:rPr lang="ru-RU" sz="3200" b="1" dirty="0" smtClean="0"/>
              <a:t>на территории Украины </a:t>
            </a:r>
            <a:br>
              <a:rPr lang="ru-RU" sz="3200" b="1" dirty="0" smtClean="0"/>
            </a:br>
            <a:r>
              <a:rPr lang="ru-RU" sz="3200" b="1" dirty="0" smtClean="0"/>
              <a:t>в 3 км от города Припять, </a:t>
            </a:r>
            <a:br>
              <a:rPr lang="ru-RU" sz="3200" b="1" dirty="0" smtClean="0"/>
            </a:br>
            <a:r>
              <a:rPr lang="ru-RU" sz="3200" b="1" dirty="0" smtClean="0"/>
              <a:t>в 18 км от города Чернобыль, </a:t>
            </a:r>
            <a:br>
              <a:rPr lang="ru-RU" sz="3200" b="1" dirty="0" smtClean="0"/>
            </a:br>
            <a:r>
              <a:rPr lang="ru-RU" sz="3200" b="1" dirty="0" smtClean="0"/>
              <a:t>в 16 км от границы Белоруссии </a:t>
            </a:r>
            <a:br>
              <a:rPr lang="ru-RU" sz="3200" b="1" dirty="0" smtClean="0"/>
            </a:br>
            <a:r>
              <a:rPr lang="ru-RU" sz="3200" b="1" dirty="0" smtClean="0"/>
              <a:t>и в 110 км от Киева.</a:t>
            </a:r>
            <a:endParaRPr lang="ru-RU" sz="3200" b="1" dirty="0"/>
          </a:p>
        </p:txBody>
      </p:sp>
      <p:pic>
        <p:nvPicPr>
          <p:cNvPr id="20482" name="Picture 2" descr="D:\Users\bibl3\Documents\МА\работа\ВЫСТАВКИ\2015-2016\текущая\Безымянный.png"/>
          <p:cNvPicPr>
            <a:picLocks noChangeAspect="1" noChangeArrowheads="1"/>
          </p:cNvPicPr>
          <p:nvPr/>
        </p:nvPicPr>
        <p:blipFill>
          <a:blip r:embed="rId4"/>
          <a:srcRect t="3454"/>
          <a:stretch>
            <a:fillRect/>
          </a:stretch>
        </p:blipFill>
        <p:spPr bwMode="auto">
          <a:xfrm>
            <a:off x="142844" y="857232"/>
            <a:ext cx="4314825" cy="5500726"/>
          </a:xfrm>
          <a:prstGeom prst="rect">
            <a:avLst/>
          </a:prstGeom>
          <a:noFill/>
        </p:spPr>
      </p:pic>
      <p:pic>
        <p:nvPicPr>
          <p:cNvPr id="7" name="Picture 10" descr="http://modstalker.ru/_ld/43/9215537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86" y="65794"/>
            <a:ext cx="720000" cy="72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0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s\bibl3\Documents\МА\работа\ВЫСТАВКИ\2015-2016\текущая\фон++.jpg"/>
          <p:cNvPicPr>
            <a:picLocks noChangeAspect="1" noChangeArrowheads="1"/>
          </p:cNvPicPr>
          <p:nvPr/>
        </p:nvPicPr>
        <p:blipFill>
          <a:blip r:embed="rId2"/>
          <a:srcRect b="4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/>
          <a:srcRect l="2343" t="19325" r="10156"/>
          <a:stretch>
            <a:fillRect/>
          </a:stretch>
        </p:blipFill>
        <p:spPr bwMode="auto">
          <a:xfrm>
            <a:off x="785786" y="142876"/>
            <a:ext cx="8286808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1009707"/>
            <a:ext cx="88583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 результате аварии произошёл выброс </a:t>
            </a:r>
            <a:br>
              <a:rPr lang="ru-RU" sz="3200" b="1" dirty="0" smtClean="0"/>
            </a:br>
            <a:r>
              <a:rPr lang="ru-RU" sz="3200" b="1" dirty="0" smtClean="0"/>
              <a:t>в окружающую среду радиоактивных веществ, </a:t>
            </a:r>
            <a:br>
              <a:rPr lang="ru-RU" sz="3200" b="1" dirty="0" smtClean="0"/>
            </a:br>
            <a:r>
              <a:rPr lang="ru-RU" sz="3200" b="1" dirty="0" smtClean="0"/>
              <a:t>в том числе изотопов урана, плутония, йода-131 (период полураспада — 8 дней), </a:t>
            </a:r>
            <a:endParaRPr lang="ru-RU" sz="3200" b="1" dirty="0"/>
          </a:p>
        </p:txBody>
      </p:sp>
      <p:pic>
        <p:nvPicPr>
          <p:cNvPr id="7" name="Picture 10" descr="http://modstalker.ru/_ld/43/921553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86" y="65794"/>
            <a:ext cx="720000" cy="720000"/>
          </a:xfrm>
          <a:prstGeom prst="rect">
            <a:avLst/>
          </a:prstGeom>
          <a:noFill/>
        </p:spPr>
      </p:pic>
      <p:pic>
        <p:nvPicPr>
          <p:cNvPr id="22530" name="Picture 2" descr="http://www.cheboksary.ru/images/230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046520"/>
            <a:ext cx="4320000" cy="324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2000" y="3000372"/>
            <a:ext cx="45005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цезия-134 (период полураспада — 2 года), стронция-90 (период полураспада — 28 лет), цезия-137 (период полураспада — 30 лет).</a:t>
            </a:r>
            <a:endParaRPr lang="ru-RU" sz="3200" b="1" dirty="0"/>
          </a:p>
        </p:txBody>
      </p:sp>
    </p:spTree>
  </p:cSld>
  <p:clrMapOvr>
    <a:masterClrMapping/>
  </p:clrMapOvr>
  <p:transition spd="slow" advTm="20000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s\bibl3\Documents\МА\работа\ВЫСТАВКИ\2015-2016\текущая\фон++.jpg"/>
          <p:cNvPicPr>
            <a:picLocks noChangeAspect="1" noChangeArrowheads="1"/>
          </p:cNvPicPr>
          <p:nvPr/>
        </p:nvPicPr>
        <p:blipFill>
          <a:blip r:embed="rId2"/>
          <a:srcRect b="4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/>
          <a:srcRect l="2343" t="19325" r="10156"/>
          <a:stretch>
            <a:fillRect/>
          </a:stretch>
        </p:blipFill>
        <p:spPr bwMode="auto">
          <a:xfrm>
            <a:off x="785786" y="142876"/>
            <a:ext cx="8286808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14810" y="1055448"/>
            <a:ext cx="49291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Авария расценивается </a:t>
            </a:r>
            <a:br>
              <a:rPr lang="ru-RU" sz="3200" b="1" dirty="0" smtClean="0"/>
            </a:br>
            <a:r>
              <a:rPr lang="ru-RU" sz="3200" b="1" dirty="0" smtClean="0"/>
              <a:t>как крупнейшая в своём роде за всю историю атомной энергетики, </a:t>
            </a:r>
            <a:br>
              <a:rPr lang="ru-RU" sz="3200" b="1" dirty="0" smtClean="0"/>
            </a:br>
            <a:r>
              <a:rPr lang="ru-RU" sz="3200" b="1" dirty="0" smtClean="0"/>
              <a:t>как по предполагаемому количеству погибших </a:t>
            </a:r>
            <a:br>
              <a:rPr lang="ru-RU" sz="3200" b="1" dirty="0" smtClean="0"/>
            </a:br>
            <a:r>
              <a:rPr lang="ru-RU" sz="3200" b="1" dirty="0" smtClean="0"/>
              <a:t>и пострадавших </a:t>
            </a:r>
            <a:br>
              <a:rPr lang="ru-RU" sz="3200" b="1" dirty="0" smtClean="0"/>
            </a:br>
            <a:r>
              <a:rPr lang="ru-RU" sz="3200" b="1" dirty="0" smtClean="0"/>
              <a:t>от её последствий </a:t>
            </a:r>
            <a:br>
              <a:rPr lang="ru-RU" sz="3200" b="1" dirty="0" smtClean="0"/>
            </a:br>
            <a:r>
              <a:rPr lang="ru-RU" sz="3200" b="1" dirty="0" smtClean="0"/>
              <a:t>людей, так и по </a:t>
            </a:r>
            <a:br>
              <a:rPr lang="ru-RU" sz="3200" b="1" dirty="0" smtClean="0"/>
            </a:br>
            <a:r>
              <a:rPr lang="ru-RU" sz="3200" b="1" dirty="0" smtClean="0"/>
              <a:t>экономическому ущербу.</a:t>
            </a:r>
            <a:endParaRPr lang="ru-RU" sz="3200" b="1" dirty="0"/>
          </a:p>
        </p:txBody>
      </p:sp>
      <p:pic>
        <p:nvPicPr>
          <p:cNvPr id="7" name="Picture 10" descr="http://modstalker.ru/_ld/43/921553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86" y="65794"/>
            <a:ext cx="720000" cy="720000"/>
          </a:xfrm>
          <a:prstGeom prst="rect">
            <a:avLst/>
          </a:prstGeom>
          <a:noFill/>
        </p:spPr>
      </p:pic>
      <p:pic>
        <p:nvPicPr>
          <p:cNvPr id="8" name="Picture 2" descr="D:\Users\bibl3\Documents\МА\работа\ВЫСТАВКИ\2015-2016\текущая\21427_9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357892"/>
            <a:ext cx="4125000" cy="45000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slow" advTm="20000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s\bibl3\Documents\МА\работа\ВЫСТАВКИ\2015-2016\текущая\фон++.jpg"/>
          <p:cNvPicPr>
            <a:picLocks noChangeAspect="1" noChangeArrowheads="1"/>
          </p:cNvPicPr>
          <p:nvPr/>
        </p:nvPicPr>
        <p:blipFill>
          <a:blip r:embed="rId2"/>
          <a:srcRect b="4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/>
          <a:srcRect l="2343" t="19325" r="10156"/>
          <a:stretch>
            <a:fillRect/>
          </a:stretch>
        </p:blipFill>
        <p:spPr bwMode="auto">
          <a:xfrm>
            <a:off x="785786" y="142876"/>
            <a:ext cx="8286808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429124" y="1333577"/>
            <a:ext cx="45720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Суммарный выход радиоактивных материалов составил </a:t>
            </a:r>
            <a:br>
              <a:rPr lang="ru-RU" sz="3200" b="1" dirty="0" smtClean="0"/>
            </a:br>
            <a:r>
              <a:rPr lang="ru-RU" sz="3200" b="1" dirty="0" smtClean="0"/>
              <a:t>50 миллионов кюри, </a:t>
            </a:r>
            <a:br>
              <a:rPr lang="ru-RU" sz="3200" b="1" dirty="0" smtClean="0"/>
            </a:br>
            <a:r>
              <a:rPr lang="ru-RU" sz="3200" b="1" dirty="0" smtClean="0"/>
              <a:t>что равнозначно последствиям взрывов 500 атомных бомб, сброшенных в 1945 году на Хиросиму в Японии. </a:t>
            </a:r>
            <a:endParaRPr lang="ru-RU" sz="3200" b="1" dirty="0"/>
          </a:p>
        </p:txBody>
      </p:sp>
      <p:pic>
        <p:nvPicPr>
          <p:cNvPr id="7" name="Picture 10" descr="http://modstalker.ru/_ld/43/921553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86" y="65794"/>
            <a:ext cx="720000" cy="720000"/>
          </a:xfrm>
          <a:prstGeom prst="rect">
            <a:avLst/>
          </a:prstGeom>
          <a:noFill/>
        </p:spPr>
      </p:pic>
      <p:pic>
        <p:nvPicPr>
          <p:cNvPr id="25602" name="Picture 2" descr="http://www.chitalnya.ru/upload/149/344585971906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609741"/>
            <a:ext cx="4286250" cy="41052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0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s\bibl3\Documents\МА\работа\ВЫСТАВКИ\2015-2016\текущая\фон++.jpg"/>
          <p:cNvPicPr>
            <a:picLocks noChangeAspect="1" noChangeArrowheads="1"/>
          </p:cNvPicPr>
          <p:nvPr/>
        </p:nvPicPr>
        <p:blipFill>
          <a:blip r:embed="rId2"/>
          <a:srcRect b="4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/>
          <a:srcRect l="2343" t="19325" r="10156"/>
          <a:stretch>
            <a:fillRect/>
          </a:stretch>
        </p:blipFill>
        <p:spPr bwMode="auto">
          <a:xfrm>
            <a:off x="785786" y="142876"/>
            <a:ext cx="8286808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1423088"/>
            <a:ext cx="885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Сразу же после трагедии над разрушенным реактором возвели сооружение "Укрытие",</a:t>
            </a:r>
            <a:endParaRPr lang="ru-RU" sz="3200" b="1" dirty="0"/>
          </a:p>
        </p:txBody>
      </p:sp>
      <p:pic>
        <p:nvPicPr>
          <p:cNvPr id="7" name="Picture 10" descr="http://modstalker.ru/_ld/43/921553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86" y="65794"/>
            <a:ext cx="720000" cy="720000"/>
          </a:xfrm>
          <a:prstGeom prst="rect">
            <a:avLst/>
          </a:prstGeom>
          <a:noFill/>
        </p:spPr>
      </p:pic>
      <p:pic>
        <p:nvPicPr>
          <p:cNvPr id="26630" name="Picture 6" descr="http://demag21.narod.ru/photo4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676" y="2500306"/>
            <a:ext cx="5437894" cy="3780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572100" y="2397523"/>
            <a:ext cx="35719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получившее неофициальное название "Саркофаг – 1986", надежно изолирующее смертоносное излучение.</a:t>
            </a:r>
            <a:endParaRPr lang="ru-RU" sz="3200" b="1" dirty="0"/>
          </a:p>
        </p:txBody>
      </p:sp>
    </p:spTree>
  </p:cSld>
  <p:clrMapOvr>
    <a:masterClrMapping/>
  </p:clrMapOvr>
  <p:transition spd="slow" advTm="20000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s\bibl3\Documents\МА\работа\ВЫСТАВКИ\2015-2016\текущая\фон++.jpg"/>
          <p:cNvPicPr>
            <a:picLocks noChangeAspect="1" noChangeArrowheads="1"/>
          </p:cNvPicPr>
          <p:nvPr/>
        </p:nvPicPr>
        <p:blipFill>
          <a:blip r:embed="rId2"/>
          <a:srcRect b="4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/>
          <a:srcRect l="2343" t="19325" r="10156"/>
          <a:stretch>
            <a:fillRect/>
          </a:stretch>
        </p:blipFill>
        <p:spPr bwMode="auto">
          <a:xfrm>
            <a:off x="785786" y="142876"/>
            <a:ext cx="8286808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76" y="1785926"/>
            <a:ext cx="47148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Строительство проводилось </a:t>
            </a:r>
            <a:br>
              <a:rPr lang="ru-RU" sz="3200" b="1" dirty="0" smtClean="0"/>
            </a:br>
            <a:r>
              <a:rPr lang="ru-RU" sz="3200" b="1" dirty="0" smtClean="0"/>
              <a:t>в экстренном порядке </a:t>
            </a:r>
            <a:br>
              <a:rPr lang="ru-RU" sz="3200" b="1" dirty="0" smtClean="0"/>
            </a:br>
            <a:r>
              <a:rPr lang="ru-RU" sz="3200" b="1" dirty="0" smtClean="0"/>
              <a:t>и рассчитывалось </a:t>
            </a:r>
            <a:br>
              <a:rPr lang="ru-RU" sz="3200" b="1" dirty="0" smtClean="0"/>
            </a:br>
            <a:r>
              <a:rPr lang="ru-RU" sz="3200" b="1" dirty="0" smtClean="0"/>
              <a:t>на эксплуатацию </a:t>
            </a:r>
            <a:br>
              <a:rPr lang="ru-RU" sz="3200" b="1" dirty="0" smtClean="0"/>
            </a:br>
            <a:r>
              <a:rPr lang="ru-RU" sz="3200" b="1" dirty="0" smtClean="0"/>
              <a:t>в течение примерно </a:t>
            </a:r>
            <a:br>
              <a:rPr lang="ru-RU" sz="3200" b="1" dirty="0" smtClean="0"/>
            </a:br>
            <a:r>
              <a:rPr lang="ru-RU" sz="3200" b="1" dirty="0" smtClean="0"/>
              <a:t>20 - 25 лет. </a:t>
            </a:r>
          </a:p>
          <a:p>
            <a:pPr algn="ctr"/>
            <a:r>
              <a:rPr lang="ru-RU" sz="3200" b="1" dirty="0" smtClean="0"/>
              <a:t>Этот срок истек. </a:t>
            </a:r>
            <a:endParaRPr lang="ru-RU" sz="3200" b="1" dirty="0"/>
          </a:p>
        </p:txBody>
      </p:sp>
      <p:pic>
        <p:nvPicPr>
          <p:cNvPr id="7" name="Picture 10" descr="http://modstalker.ru/_ld/43/921553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86" y="65794"/>
            <a:ext cx="720000" cy="720000"/>
          </a:xfrm>
          <a:prstGeom prst="rect">
            <a:avLst/>
          </a:prstGeom>
          <a:noFill/>
        </p:spPr>
      </p:pic>
      <p:pic>
        <p:nvPicPr>
          <p:cNvPr id="12" name="Picture 2" descr="Саркофаг 1986 год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886520"/>
            <a:ext cx="3736800" cy="540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0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s\bibl3\Documents\МА\работа\ВЫСТАВКИ\2015-2016\текущая\фон++.jpg"/>
          <p:cNvPicPr>
            <a:picLocks noChangeAspect="1" noChangeArrowheads="1"/>
          </p:cNvPicPr>
          <p:nvPr/>
        </p:nvPicPr>
        <p:blipFill>
          <a:blip r:embed="rId2"/>
          <a:srcRect b="4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/>
          <a:srcRect l="2343" t="19325" r="10156"/>
          <a:stretch>
            <a:fillRect/>
          </a:stretch>
        </p:blipFill>
        <p:spPr bwMode="auto">
          <a:xfrm>
            <a:off x="785786" y="142876"/>
            <a:ext cx="8286808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06" y="1055448"/>
            <a:ext cx="31432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 связи с этим, </a:t>
            </a:r>
            <a:br>
              <a:rPr lang="ru-RU" sz="3200" b="1" dirty="0" smtClean="0"/>
            </a:br>
            <a:r>
              <a:rPr lang="ru-RU" sz="3200" b="1" dirty="0" smtClean="0"/>
              <a:t>в 2007 году, было принято решение </a:t>
            </a:r>
            <a:br>
              <a:rPr lang="ru-RU" sz="3200" b="1" dirty="0" smtClean="0"/>
            </a:br>
            <a:r>
              <a:rPr lang="ru-RU" sz="3200" b="1" dirty="0" smtClean="0"/>
              <a:t>о строительстве нового защитного саркофага </a:t>
            </a:r>
            <a:br>
              <a:rPr lang="ru-RU" sz="3200" b="1" dirty="0" smtClean="0"/>
            </a:br>
            <a:r>
              <a:rPr lang="ru-RU" sz="3200" b="1" dirty="0" smtClean="0"/>
              <a:t>под названием "Арка".</a:t>
            </a:r>
            <a:endParaRPr lang="ru-RU" sz="3200" b="1" dirty="0"/>
          </a:p>
        </p:txBody>
      </p:sp>
      <p:pic>
        <p:nvPicPr>
          <p:cNvPr id="7" name="Picture 10" descr="http://modstalker.ru/_ld/43/921553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86" y="71414"/>
            <a:ext cx="720000" cy="720000"/>
          </a:xfrm>
          <a:prstGeom prst="rect">
            <a:avLst/>
          </a:prstGeom>
          <a:noFill/>
        </p:spPr>
      </p:pic>
      <p:pic>
        <p:nvPicPr>
          <p:cNvPr id="10" name="Picture 3" descr="D:\Users\bibl3\Documents\МА\работа\ВЫСТАВКИ\2015-2016\текущая\Рисунок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5356" y="928670"/>
            <a:ext cx="5765800" cy="523398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0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</TotalTime>
  <Words>400</Words>
  <PresentationFormat>Экран (4:3)</PresentationFormat>
  <Paragraphs>76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Ганихина Марина Анатльевна</dc:creator>
  <cp:lastModifiedBy>m_ganihina</cp:lastModifiedBy>
  <cp:revision>103</cp:revision>
  <dcterms:created xsi:type="dcterms:W3CDTF">2016-04-05T04:51:29Z</dcterms:created>
  <dcterms:modified xsi:type="dcterms:W3CDTF">2016-04-11T05:15:06Z</dcterms:modified>
</cp:coreProperties>
</file>